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257" r:id="rId3"/>
    <p:sldId id="258" r:id="rId4"/>
    <p:sldId id="342" r:id="rId5"/>
    <p:sldId id="343" r:id="rId6"/>
    <p:sldId id="344" r:id="rId7"/>
    <p:sldId id="345" r:id="rId8"/>
    <p:sldId id="347" r:id="rId9"/>
    <p:sldId id="410" r:id="rId10"/>
    <p:sldId id="346" r:id="rId11"/>
    <p:sldId id="348" r:id="rId12"/>
    <p:sldId id="349" r:id="rId13"/>
    <p:sldId id="350" r:id="rId14"/>
    <p:sldId id="353" r:id="rId15"/>
    <p:sldId id="354" r:id="rId16"/>
    <p:sldId id="357" r:id="rId17"/>
    <p:sldId id="358" r:id="rId18"/>
    <p:sldId id="378" r:id="rId19"/>
    <p:sldId id="260" r:id="rId20"/>
    <p:sldId id="361" r:id="rId21"/>
    <p:sldId id="362" r:id="rId22"/>
    <p:sldId id="273" r:id="rId23"/>
    <p:sldId id="274" r:id="rId24"/>
    <p:sldId id="363" r:id="rId25"/>
    <p:sldId id="379" r:id="rId26"/>
    <p:sldId id="275" r:id="rId27"/>
    <p:sldId id="276" r:id="rId28"/>
    <p:sldId id="364" r:id="rId29"/>
    <p:sldId id="279" r:id="rId30"/>
    <p:sldId id="366" r:id="rId31"/>
    <p:sldId id="365" r:id="rId32"/>
    <p:sldId id="301" r:id="rId33"/>
    <p:sldId id="367" r:id="rId34"/>
    <p:sldId id="368" r:id="rId35"/>
    <p:sldId id="369" r:id="rId36"/>
    <p:sldId id="370" r:id="rId37"/>
    <p:sldId id="371" r:id="rId38"/>
    <p:sldId id="373" r:id="rId39"/>
    <p:sldId id="386" r:id="rId40"/>
    <p:sldId id="374" r:id="rId41"/>
    <p:sldId id="375" r:id="rId42"/>
    <p:sldId id="376" r:id="rId43"/>
    <p:sldId id="381" r:id="rId44"/>
    <p:sldId id="382" r:id="rId45"/>
    <p:sldId id="383" r:id="rId46"/>
    <p:sldId id="384" r:id="rId47"/>
    <p:sldId id="385" r:id="rId48"/>
    <p:sldId id="387" r:id="rId49"/>
    <p:sldId id="392" r:id="rId50"/>
    <p:sldId id="400" r:id="rId51"/>
    <p:sldId id="401" r:id="rId52"/>
    <p:sldId id="407" r:id="rId53"/>
    <p:sldId id="405" r:id="rId54"/>
    <p:sldId id="406" r:id="rId55"/>
    <p:sldId id="402" r:id="rId56"/>
    <p:sldId id="403" r:id="rId57"/>
    <p:sldId id="404" r:id="rId58"/>
    <p:sldId id="390" r:id="rId59"/>
    <p:sldId id="391" r:id="rId60"/>
    <p:sldId id="397" r:id="rId61"/>
    <p:sldId id="399" r:id="rId62"/>
    <p:sldId id="398" r:id="rId63"/>
    <p:sldId id="393" r:id="rId64"/>
    <p:sldId id="394" r:id="rId65"/>
    <p:sldId id="395" r:id="rId66"/>
    <p:sldId id="396" r:id="rId67"/>
    <p:sldId id="408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F5DA88"/>
    <a:srgbClr val="E5E8B5"/>
    <a:srgbClr val="CFB6AC"/>
    <a:srgbClr val="EA6161"/>
    <a:srgbClr val="BCEB3B"/>
    <a:srgbClr val="4F81BD"/>
    <a:srgbClr val="FF2600"/>
    <a:srgbClr val="5E281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8" autoAdjust="0"/>
    <p:restoredTop sz="89958" autoAdjust="0"/>
  </p:normalViewPr>
  <p:slideViewPr>
    <p:cSldViewPr>
      <p:cViewPr varScale="1">
        <p:scale>
          <a:sx n="101" d="100"/>
          <a:sy n="101" d="100"/>
        </p:scale>
        <p:origin x="216" y="664"/>
      </p:cViewPr>
      <p:guideLst>
        <p:guide orient="horz" pos="297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2020/10/13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524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Original link (broken): </a:t>
            </a:r>
            <a:r>
              <a:rPr lang="en-US" dirty="0"/>
              <a:t>http://</a:t>
            </a:r>
            <a:r>
              <a:rPr lang="en-US" dirty="0" err="1"/>
              <a:t>www.intelsalestraining.com</a:t>
            </a:r>
            <a:r>
              <a:rPr lang="en-US" dirty="0"/>
              <a:t>/</a:t>
            </a:r>
            <a:r>
              <a:rPr lang="en-US" dirty="0" err="1"/>
              <a:t>memorytimeline</a:t>
            </a:r>
            <a:r>
              <a:rPr lang="en-US" dirty="0"/>
              <a:t>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45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5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0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50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9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45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26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5977-41D0-4646-A29B-D74774CD2C8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78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CN"/>
              <a:t>ime: 1:18:00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427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Non-volatile Memory</a:t>
            </a:r>
            <a:endParaRPr kumimoji="1" lang="zh-CN" altLang="en-US" sz="4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P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rinciples,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2020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r"/>
            <a:endParaRPr kumimoji="1" lang="zh-CN" altLang="en-US" sz="1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496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An emerging technology</a:t>
            </a:r>
          </a:p>
        </p:txBody>
      </p:sp>
      <p:sp>
        <p:nvSpPr>
          <p:cNvPr id="3" name="矩形 2"/>
          <p:cNvSpPr/>
          <p:nvPr/>
        </p:nvSpPr>
        <p:spPr>
          <a:xfrm>
            <a:off x="683566" y="4645601"/>
            <a:ext cx="113473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Yubin Xia</a:t>
            </a:r>
            <a:endParaRPr lang="sk-SK" altLang="zh-CN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2372" y="5363360"/>
            <a:ext cx="5241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504D">
                    <a:alpha val="80000"/>
                  </a:srgbClr>
                </a:solidFill>
              </a:rPr>
              <a:t>Some slides from http://</a:t>
            </a:r>
            <a:r>
              <a:rPr lang="en-US" sz="1600" dirty="0" err="1">
                <a:solidFill>
                  <a:srgbClr val="C0504D">
                    <a:alpha val="80000"/>
                  </a:srgbClr>
                </a:solidFill>
              </a:rPr>
              <a:t>research.cs.wisc.edu</a:t>
            </a:r>
            <a:r>
              <a:rPr lang="en-US" sz="1600" dirty="0">
                <a:solidFill>
                  <a:srgbClr val="C0504D">
                    <a:alpha val="80000"/>
                  </a:srgbClr>
                </a:solidFill>
              </a:rPr>
              <a:t>/sonar/tutorial/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NVM: What &amp; Why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 is non-volatile memory?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87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02" y="1129308"/>
            <a:ext cx="8028384" cy="3154008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NVM Technologies</a:t>
            </a:r>
            <a:endParaRPr lang="en-US" dirty="0">
              <a:effectLst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5494" y="4153644"/>
            <a:ext cx="8229600" cy="13681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solidFill>
                  <a:schemeClr val="tx1"/>
                </a:solidFill>
              </a:rPr>
              <a:t>Persistent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solidFill>
                  <a:schemeClr val="tx1"/>
                </a:solidFill>
              </a:rPr>
              <a:t>Short access time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solidFill>
                  <a:schemeClr val="tx1"/>
                </a:solidFill>
              </a:rPr>
              <a:t>Byte addressable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18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52" y="1684721"/>
            <a:ext cx="6300192" cy="24366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NVDIMM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data in DRAM backed by NAND Flash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Capacity is hard to scale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4491352" y="3001516"/>
            <a:ext cx="4203430" cy="257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97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Phase-Change Memory (PCM)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Store data within phase-change material </a:t>
            </a:r>
          </a:p>
          <a:p>
            <a:pPr lvl="1"/>
            <a:r>
              <a:rPr lang="en-US" dirty="0"/>
              <a:t>Amorphous phase: high resistivity (0) </a:t>
            </a:r>
          </a:p>
          <a:p>
            <a:pPr lvl="1"/>
            <a:r>
              <a:rPr lang="en-US" dirty="0"/>
              <a:t>Crystalline phase: low resistivity (1)</a:t>
            </a:r>
          </a:p>
          <a:p>
            <a:r>
              <a:rPr lang="en-US" dirty="0"/>
              <a:t>Set phase via current pulse</a:t>
            </a:r>
          </a:p>
          <a:p>
            <a:pPr lvl="1"/>
            <a:r>
              <a:rPr lang="en-US" dirty="0"/>
              <a:t>Fast cooling → Amorphous</a:t>
            </a:r>
          </a:p>
          <a:p>
            <a:pPr lvl="1"/>
            <a:r>
              <a:rPr lang="en-US" dirty="0"/>
              <a:t>Slow cooling → Crystalline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2785492"/>
            <a:ext cx="2922805" cy="278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6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Resistive RAM (RRAM)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data by dissolving ions within electrolyte </a:t>
            </a:r>
            <a:r>
              <a:rPr lang="en-US" dirty="0" err="1"/>
              <a:t>memris</a:t>
            </a:r>
            <a:r>
              <a:rPr lang="en-US" altLang="zh-CN" dirty="0" err="1"/>
              <a:t>ti</a:t>
            </a:r>
            <a:r>
              <a:rPr lang="en-US" dirty="0" err="1"/>
              <a:t>ve</a:t>
            </a:r>
            <a:r>
              <a:rPr lang="en-US" dirty="0"/>
              <a:t> material (e.g., </a:t>
            </a:r>
            <a:r>
              <a:rPr lang="en-US" dirty="0" err="1"/>
              <a:t>TiOx</a:t>
            </a:r>
            <a:r>
              <a:rPr lang="en-US" dirty="0"/>
              <a:t>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88809"/>
            <a:ext cx="7560394" cy="26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8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Spin-Transfer Torque RAM (STT-RAM)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data within magnetic-tunnel junction </a:t>
            </a:r>
          </a:p>
          <a:p>
            <a:pPr lvl="1"/>
            <a:r>
              <a:rPr lang="en-US" dirty="0"/>
              <a:t>Anti-parallel orientation: high resistance (0)</a:t>
            </a:r>
          </a:p>
          <a:p>
            <a:pPr lvl="1"/>
            <a:r>
              <a:rPr lang="en-US" dirty="0"/>
              <a:t>Parallel orientation: low resistance (1)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929508"/>
            <a:ext cx="6732612" cy="257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3D-XPoint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1894" y="1131590"/>
            <a:ext cx="7310506" cy="4058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-2255068"/>
            <a:ext cx="1944216" cy="18671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8B9010-C87B-C244-AA49-BD1ABD775FB9}"/>
              </a:ext>
            </a:extLst>
          </p:cNvPr>
          <p:cNvSpPr txBox="1"/>
          <p:nvPr/>
        </p:nvSpPr>
        <p:spPr>
          <a:xfrm>
            <a:off x="251520" y="5438001"/>
            <a:ext cx="4420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</a:t>
            </a:r>
            <a:r>
              <a:rPr lang="zh-CN" altLang="en-US" sz="1200" dirty="0"/>
              <a:t> </a:t>
            </a:r>
            <a:r>
              <a:rPr lang="en-US" altLang="zh-CN" sz="1200" dirty="0"/>
              <a:t>from</a:t>
            </a:r>
            <a:r>
              <a:rPr lang="zh-CN" altLang="en-US" sz="1200" dirty="0"/>
              <a:t> </a:t>
            </a:r>
            <a:r>
              <a:rPr lang="en-US" sz="1200" dirty="0"/>
              <a:t>https://</a:t>
            </a:r>
            <a:r>
              <a:rPr lang="en-US" sz="1200" dirty="0" err="1"/>
              <a:t>fortune.com</a:t>
            </a:r>
            <a:r>
              <a:rPr lang="en-US" sz="1200" dirty="0"/>
              <a:t>/2015/07/28/intel-micron-memory/</a:t>
            </a:r>
          </a:p>
        </p:txBody>
      </p:sp>
    </p:spTree>
    <p:extLst>
      <p:ext uri="{BB962C8B-B14F-4D97-AF65-F5344CB8AC3E}">
        <p14:creationId xmlns:p14="http://schemas.microsoft.com/office/powerpoint/2010/main" val="25889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A811D-9434-8D43-9D52-EBDD10986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</a:t>
            </a:r>
            <a:r>
              <a:rPr lang="en-US" dirty="0" err="1"/>
              <a:t>Optane</a:t>
            </a:r>
            <a:r>
              <a:rPr lang="en-US" dirty="0"/>
              <a:t> DC Persistent Memory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738FD8-B16B-1E49-B756-CF8764717559}"/>
              </a:ext>
            </a:extLst>
          </p:cNvPr>
          <p:cNvSpPr txBox="1"/>
          <p:nvPr/>
        </p:nvSpPr>
        <p:spPr>
          <a:xfrm>
            <a:off x="0" y="5438001"/>
            <a:ext cx="81419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097236"/>
            <a:r>
              <a:rPr lang="en-US" sz="1200" dirty="0">
                <a:solidFill>
                  <a:prstClr val="black"/>
                </a:solidFill>
              </a:rPr>
              <a:t>Figure from Intel, https://</a:t>
            </a:r>
            <a:r>
              <a:rPr lang="en-US" sz="1200" dirty="0" err="1">
                <a:solidFill>
                  <a:prstClr val="black"/>
                </a:solidFill>
              </a:rPr>
              <a:t>www.intel.com</a:t>
            </a:r>
            <a:r>
              <a:rPr lang="en-US" sz="1200" dirty="0">
                <a:solidFill>
                  <a:prstClr val="black"/>
                </a:solidFill>
              </a:rPr>
              <a:t>/content/www/us/</a:t>
            </a:r>
            <a:r>
              <a:rPr lang="en-US" sz="1200" dirty="0" err="1">
                <a:solidFill>
                  <a:prstClr val="black"/>
                </a:solidFill>
              </a:rPr>
              <a:t>en</a:t>
            </a:r>
            <a:r>
              <a:rPr lang="en-US" sz="1200" dirty="0">
                <a:solidFill>
                  <a:prstClr val="black"/>
                </a:solidFill>
              </a:rPr>
              <a:t>/architecture-and-technology/</a:t>
            </a:r>
            <a:r>
              <a:rPr lang="en-US" sz="1200" dirty="0" err="1">
                <a:solidFill>
                  <a:prstClr val="black"/>
                </a:solidFill>
              </a:rPr>
              <a:t>optane</a:t>
            </a:r>
            <a:r>
              <a:rPr lang="en-US" sz="1200" dirty="0">
                <a:solidFill>
                  <a:prstClr val="black"/>
                </a:solidFill>
              </a:rPr>
              <a:t>-dc-persistent-</a:t>
            </a:r>
            <a:r>
              <a:rPr lang="en-US" sz="1200" dirty="0" err="1">
                <a:solidFill>
                  <a:prstClr val="black"/>
                </a:solidFill>
              </a:rPr>
              <a:t>memory.html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4A89C-6B63-EB4F-A21E-260FBC80D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last year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D35DDCF0-B091-5A40-8600-B5D9EAFE06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1712" y="1927457"/>
            <a:ext cx="5945088" cy="33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0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0498" y="1417340"/>
            <a:ext cx="5923003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7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to use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09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6530411" y="2177986"/>
            <a:ext cx="1580722" cy="1543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 Library / </a:t>
            </a:r>
            <a:r>
              <a:rPr lang="en-US" dirty="0" err="1"/>
              <a:t>libFS</a:t>
            </a:r>
            <a:endParaRPr lang="en-US" dirty="0"/>
          </a:p>
          <a:p>
            <a:pPr algn="ctr"/>
            <a:r>
              <a:rPr lang="en-US" dirty="0"/>
              <a:t>&amp;</a:t>
            </a:r>
          </a:p>
          <a:p>
            <a:pPr algn="ctr"/>
            <a:r>
              <a:rPr lang="en-US" dirty="0"/>
              <a:t>kernel module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55576" y="2987881"/>
            <a:ext cx="784887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1" idx="2"/>
          </p:cNvCxnSpPr>
          <p:nvPr/>
        </p:nvCxnSpPr>
        <p:spPr>
          <a:xfrm>
            <a:off x="5724128" y="2641476"/>
            <a:ext cx="0" cy="244827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Ecosystem Overview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636" y="1129308"/>
            <a:ext cx="6948772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576" y="2641476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76" y="2950542"/>
            <a:ext cx="767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kernel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92080" y="2177986"/>
            <a:ext cx="864096" cy="4634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>
                <a:solidFill>
                  <a:schemeClr val="tx1"/>
                </a:solidFill>
              </a:rPr>
              <a:t>NVM Library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5675" y="4225652"/>
            <a:ext cx="688883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BTT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95636" y="5089748"/>
            <a:ext cx="6948772" cy="4320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Byte-addressable NVM (Persistent Memory)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55576" y="4801716"/>
            <a:ext cx="784887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55676" y="3243693"/>
            <a:ext cx="1404156" cy="4779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DiskFS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47864" y="3243693"/>
            <a:ext cx="1220682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NVMFS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296372" y="1705372"/>
            <a:ext cx="0" cy="1538321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87624" y="2199966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read/write</a:t>
            </a:r>
          </a:p>
        </p:txBody>
      </p:sp>
      <p:cxnSp>
        <p:nvCxnSpPr>
          <p:cNvPr id="22" name="Straight Arrow Connector 21"/>
          <p:cNvCxnSpPr>
            <a:endCxn id="12" idx="0"/>
          </p:cNvCxnSpPr>
          <p:nvPr/>
        </p:nvCxnSpPr>
        <p:spPr>
          <a:xfrm>
            <a:off x="1991827" y="3721596"/>
            <a:ext cx="8290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 flipH="1">
            <a:off x="1995361" y="4585692"/>
            <a:ext cx="4756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71600" y="3825048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Block I/O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076056" y="1705372"/>
            <a:ext cx="0" cy="338437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917168" y="4200724"/>
            <a:ext cx="115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load/store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4568546" y="3243693"/>
            <a:ext cx="1587630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dirty="0"/>
              <a:t>Direct to NVM</a:t>
            </a:r>
            <a:br>
              <a:rPr lang="en-US" dirty="0"/>
            </a:br>
            <a:r>
              <a:rPr lang="en-US" sz="1600" dirty="0"/>
              <a:t>(XIP/DAX)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995936" y="3721596"/>
            <a:ext cx="0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995936" y="1692769"/>
            <a:ext cx="0" cy="1550924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887188" y="2187363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read/write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62271" y="2183949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17555" y="2645622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730283" y="1705372"/>
            <a:ext cx="0" cy="478577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3" idx="2"/>
          </p:cNvCxnSpPr>
          <p:nvPr/>
        </p:nvCxnSpPr>
        <p:spPr>
          <a:xfrm flipH="1">
            <a:off x="7308304" y="3721596"/>
            <a:ext cx="12468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53" idx="0"/>
          </p:cNvCxnSpPr>
          <p:nvPr/>
        </p:nvCxnSpPr>
        <p:spPr>
          <a:xfrm>
            <a:off x="7320772" y="1692769"/>
            <a:ext cx="0" cy="485217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2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5184068" y="2650676"/>
            <a:ext cx="280831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DiskFS</a:t>
            </a:r>
            <a:r>
              <a:rPr lang="en-US" dirty="0"/>
              <a:t> on NVM</a:t>
            </a:r>
          </a:p>
        </p:txBody>
      </p:sp>
      <p:sp>
        <p:nvSpPr>
          <p:cNvPr id="6" name="Rectangle 5"/>
          <p:cNvSpPr/>
          <p:nvPr/>
        </p:nvSpPr>
        <p:spPr>
          <a:xfrm>
            <a:off x="5652120" y="1131495"/>
            <a:ext cx="2268252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84068" y="2304271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4068" y="2613337"/>
            <a:ext cx="767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kernel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4167" y="3888447"/>
            <a:ext cx="688883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BTT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724128" y="4752543"/>
            <a:ext cx="2268252" cy="4320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NVM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184068" y="4464511"/>
            <a:ext cx="280831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084168" y="2906488"/>
            <a:ext cx="1404156" cy="4779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DiskFS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724864" y="1728207"/>
            <a:ext cx="0" cy="1178281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09240" y="2025533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read/write</a:t>
            </a:r>
          </a:p>
        </p:txBody>
      </p:sp>
      <p:cxnSp>
        <p:nvCxnSpPr>
          <p:cNvPr id="22" name="Straight Arrow Connector 21"/>
          <p:cNvCxnSpPr>
            <a:endCxn id="12" idx="0"/>
          </p:cNvCxnSpPr>
          <p:nvPr/>
        </p:nvCxnSpPr>
        <p:spPr>
          <a:xfrm>
            <a:off x="6420319" y="3384391"/>
            <a:ext cx="8290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 flipH="1">
            <a:off x="6423853" y="4248487"/>
            <a:ext cx="4756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400092" y="3487843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Block I/O</a:t>
            </a:r>
            <a:endParaRPr lang="en-US" dirty="0"/>
          </a:p>
        </p:txBody>
      </p:sp>
      <p:sp>
        <p:nvSpPr>
          <p:cNvPr id="34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767523" cy="3771636"/>
          </a:xfrm>
        </p:spPr>
        <p:txBody>
          <a:bodyPr/>
          <a:lstStyle/>
          <a:p>
            <a:r>
              <a:rPr kumimoji="1" lang="en-US" altLang="zh-CN" dirty="0"/>
              <a:t>Traditional </a:t>
            </a:r>
            <a:r>
              <a:rPr kumimoji="1" lang="en-US" altLang="zh-CN" dirty="0" err="1"/>
              <a:t>DiskFS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Ext2/3/4, XFS, </a:t>
            </a:r>
            <a:r>
              <a:rPr kumimoji="1" lang="en-US" altLang="zh-CN" dirty="0" err="1"/>
              <a:t>BtrFS</a:t>
            </a:r>
            <a:r>
              <a:rPr kumimoji="1" lang="en-US" altLang="zh-CN" dirty="0"/>
              <a:t>, F2FS,...</a:t>
            </a:r>
          </a:p>
          <a:p>
            <a:r>
              <a:rPr kumimoji="1" lang="en-US" altLang="zh-CN" dirty="0"/>
              <a:t>Block Translation Table (BTT)</a:t>
            </a:r>
          </a:p>
          <a:p>
            <a:pPr lvl="1"/>
            <a:r>
              <a:rPr kumimoji="1" lang="en-US" altLang="zh-CN" dirty="0"/>
              <a:t>Block interface over NVM</a:t>
            </a:r>
          </a:p>
          <a:p>
            <a:pPr lvl="1"/>
            <a:r>
              <a:rPr kumimoji="1" lang="en-US" altLang="zh-CN" dirty="0"/>
              <a:t>Atomicity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55F896-14E8-274B-A222-A1D7E389FD11}"/>
              </a:ext>
            </a:extLst>
          </p:cNvPr>
          <p:cNvSpPr/>
          <p:nvPr/>
        </p:nvSpPr>
        <p:spPr>
          <a:xfrm>
            <a:off x="367644" y="4905956"/>
            <a:ext cx="42043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Q: Why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DiskFS</a:t>
            </a:r>
            <a:r>
              <a:rPr lang="en-US" sz="3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on NVM?</a:t>
            </a:r>
          </a:p>
        </p:txBody>
      </p:sp>
    </p:spTree>
    <p:extLst>
      <p:ext uri="{BB962C8B-B14F-4D97-AF65-F5344CB8AC3E}">
        <p14:creationId xmlns:p14="http://schemas.microsoft.com/office/powerpoint/2010/main" val="1043709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NVMFS</a:t>
            </a:r>
          </a:p>
        </p:txBody>
      </p:sp>
      <p:sp>
        <p:nvSpPr>
          <p:cNvPr id="34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767523" cy="3771636"/>
          </a:xfrm>
        </p:spPr>
        <p:txBody>
          <a:bodyPr/>
          <a:lstStyle/>
          <a:p>
            <a:r>
              <a:rPr kumimoji="1" lang="en-US" altLang="zh-CN" dirty="0"/>
              <a:t>Designed for NVM</a:t>
            </a:r>
          </a:p>
          <a:p>
            <a:pPr lvl="1"/>
            <a:r>
              <a:rPr kumimoji="1" lang="en-US" altLang="zh-CN" dirty="0"/>
              <a:t>BPFS, PMFS, NOVA, </a:t>
            </a:r>
            <a:r>
              <a:rPr kumimoji="1" lang="en-US" altLang="zh-CN" dirty="0" err="1"/>
              <a:t>SoupFS</a:t>
            </a:r>
            <a:r>
              <a:rPr kumimoji="1" lang="en-US" altLang="zh-CN" dirty="0"/>
              <a:t>,...</a:t>
            </a:r>
          </a:p>
          <a:p>
            <a:r>
              <a:rPr kumimoji="1" lang="en-US" altLang="zh-CN" dirty="0"/>
              <a:t>Direct Access (DAX)</a:t>
            </a:r>
          </a:p>
          <a:p>
            <a:pPr lvl="1"/>
            <a:r>
              <a:rPr kumimoji="1" lang="en-US" altLang="zh-CN" dirty="0"/>
              <a:t>Direct load/store on NVM</a:t>
            </a:r>
          </a:p>
          <a:p>
            <a:pPr lvl="1"/>
            <a:r>
              <a:rPr kumimoji="1" lang="en-US" altLang="zh-CN" dirty="0"/>
              <a:t>Exposed to app using mmap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263651" y="2699849"/>
            <a:ext cx="305276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580112" y="841276"/>
            <a:ext cx="2808312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63651" y="2353444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63651" y="2662510"/>
            <a:ext cx="767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kernel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80112" y="4801716"/>
            <a:ext cx="2808312" cy="4320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NVM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5580112" y="4513684"/>
            <a:ext cx="280831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580112" y="2955661"/>
            <a:ext cx="1220682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NVMFS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308304" y="1417340"/>
            <a:ext cx="0" cy="338437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149416" y="3912692"/>
            <a:ext cx="115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load/store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800794" y="2955661"/>
            <a:ext cx="1587630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dirty="0"/>
              <a:t>Direct to NVM</a:t>
            </a:r>
            <a:br>
              <a:rPr lang="en-US" dirty="0"/>
            </a:br>
            <a:r>
              <a:rPr lang="en-US" sz="1600" dirty="0"/>
              <a:t>(XIP/DAX)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228184" y="3433564"/>
            <a:ext cx="0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28184" y="1404737"/>
            <a:ext cx="0" cy="1550924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119436" y="1899331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read/write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94519" y="1895917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</p:spTree>
    <p:extLst>
      <p:ext uri="{BB962C8B-B14F-4D97-AF65-F5344CB8AC3E}">
        <p14:creationId xmlns:p14="http://schemas.microsoft.com/office/powerpoint/2010/main" val="864738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NVM Library over FS</a:t>
            </a:r>
          </a:p>
        </p:txBody>
      </p:sp>
      <p:sp>
        <p:nvSpPr>
          <p:cNvPr id="34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5077761" cy="3771636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Relies on FS</a:t>
            </a:r>
          </a:p>
          <a:p>
            <a:pPr lvl="1"/>
            <a:r>
              <a:rPr kumimoji="1" lang="en-US" altLang="zh-CN" dirty="0"/>
              <a:t>PMDK,...</a:t>
            </a:r>
          </a:p>
          <a:p>
            <a:pPr lvl="1"/>
            <a:r>
              <a:rPr kumimoji="1" lang="en-US" altLang="zh-CN" dirty="0"/>
              <a:t>FS organizes the space</a:t>
            </a:r>
          </a:p>
          <a:p>
            <a:pPr lvl="1"/>
            <a:r>
              <a:rPr kumimoji="1" lang="en-US" altLang="zh-CN" dirty="0"/>
              <a:t>Library/App controls how to use</a:t>
            </a:r>
          </a:p>
          <a:p>
            <a:r>
              <a:rPr kumimoji="1" lang="en-US" altLang="zh-CN" dirty="0"/>
              <a:t>Interfaces</a:t>
            </a:r>
          </a:p>
          <a:p>
            <a:pPr lvl="1"/>
            <a:r>
              <a:rPr kumimoji="1" lang="en-US" altLang="zh-CN" dirty="0"/>
              <a:t>Objects, transactions, memory pool,...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143985" y="2699849"/>
            <a:ext cx="355261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1" idx="2"/>
          </p:cNvCxnSpPr>
          <p:nvPr/>
        </p:nvCxnSpPr>
        <p:spPr>
          <a:xfrm>
            <a:off x="7917379" y="2353444"/>
            <a:ext cx="0" cy="244827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541115" y="841276"/>
            <a:ext cx="2808312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43985" y="2353444"/>
            <a:ext cx="59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43985" y="2662510"/>
            <a:ext cx="76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kernel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85331" y="1889954"/>
            <a:ext cx="864096" cy="4634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>
                <a:solidFill>
                  <a:schemeClr val="tx1"/>
                </a:solidFill>
              </a:rPr>
              <a:t>NVM Library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541115" y="4801716"/>
            <a:ext cx="2808312" cy="4320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NVM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5253083" y="4513684"/>
            <a:ext cx="3443516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541115" y="2955661"/>
            <a:ext cx="1220682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NVMFS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269307" y="1417340"/>
            <a:ext cx="0" cy="338437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110419" y="3912692"/>
            <a:ext cx="115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load/store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761797" y="2955661"/>
            <a:ext cx="1587630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dirty="0"/>
              <a:t>Direct to NVM</a:t>
            </a:r>
            <a:br>
              <a:rPr lang="en-US" dirty="0"/>
            </a:br>
            <a:r>
              <a:rPr lang="en-US" sz="1600" dirty="0"/>
              <a:t>(XIP/DAX)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6189187" y="3433564"/>
            <a:ext cx="0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189187" y="1404737"/>
            <a:ext cx="0" cy="1550924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080439" y="1899331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read/write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55522" y="1895917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10806" y="235759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7923534" y="1417340"/>
            <a:ext cx="0" cy="478577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8AF784F-3A14-5348-9DD0-FB5630AF035B}"/>
              </a:ext>
            </a:extLst>
          </p:cNvPr>
          <p:cNvSpPr/>
          <p:nvPr/>
        </p:nvSpPr>
        <p:spPr>
          <a:xfrm>
            <a:off x="178045" y="4999490"/>
            <a:ext cx="53569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Q: Why are they built upon FS?</a:t>
            </a:r>
          </a:p>
        </p:txBody>
      </p:sp>
    </p:spTree>
    <p:extLst>
      <p:ext uri="{BB962C8B-B14F-4D97-AF65-F5344CB8AC3E}">
        <p14:creationId xmlns:p14="http://schemas.microsoft.com/office/powerpoint/2010/main" val="2039042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NVM Library / </a:t>
            </a:r>
            <a:r>
              <a:rPr lang="en-US" dirty="0" err="1"/>
              <a:t>libFS</a:t>
            </a:r>
            <a:r>
              <a:rPr lang="en-US" dirty="0"/>
              <a:t> with Kernel Module</a:t>
            </a:r>
          </a:p>
        </p:txBody>
      </p:sp>
      <p:sp>
        <p:nvSpPr>
          <p:cNvPr id="34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767523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User-kernel space co-design</a:t>
            </a:r>
          </a:p>
          <a:p>
            <a:pPr lvl="1"/>
            <a:r>
              <a:rPr lang="en-US" dirty="0"/>
              <a:t>Mnemosyne</a:t>
            </a:r>
            <a:r>
              <a:rPr kumimoji="1" lang="en-US" altLang="zh-CN" dirty="0"/>
              <a:t>,</a:t>
            </a:r>
            <a:r>
              <a:rPr lang="en-US" dirty="0"/>
              <a:t> Aerie,</a:t>
            </a:r>
            <a:r>
              <a:rPr kumimoji="1" lang="en-US" altLang="zh-CN" dirty="0"/>
              <a:t>...</a:t>
            </a:r>
          </a:p>
          <a:p>
            <a:pPr lvl="1"/>
            <a:r>
              <a:rPr kumimoji="1" lang="en-US" altLang="zh-CN" dirty="0"/>
              <a:t>Better performance</a:t>
            </a:r>
          </a:p>
          <a:p>
            <a:r>
              <a:rPr kumimoji="1" lang="en-US" altLang="zh-CN" dirty="0"/>
              <a:t>Interfaces</a:t>
            </a:r>
          </a:p>
          <a:p>
            <a:pPr lvl="1"/>
            <a:r>
              <a:rPr kumimoji="1" lang="en-US" altLang="zh-CN" dirty="0"/>
              <a:t>Objects, transactions, memory pool,...</a:t>
            </a:r>
          </a:p>
          <a:p>
            <a:pPr lvl="1"/>
            <a:r>
              <a:rPr kumimoji="1" lang="en-US" altLang="zh-CN" dirty="0"/>
              <a:t>FS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30411" y="2177986"/>
            <a:ext cx="1580722" cy="1543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 Library / </a:t>
            </a:r>
            <a:r>
              <a:rPr lang="en-US" dirty="0" err="1"/>
              <a:t>libFS</a:t>
            </a:r>
            <a:endParaRPr lang="en-US" dirty="0"/>
          </a:p>
          <a:p>
            <a:pPr algn="ctr"/>
            <a:r>
              <a:rPr lang="en-US" dirty="0"/>
              <a:t>&amp;</a:t>
            </a:r>
          </a:p>
          <a:p>
            <a:pPr algn="ctr"/>
            <a:r>
              <a:rPr lang="en-US" dirty="0"/>
              <a:t>kernel module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5739803" y="2987881"/>
            <a:ext cx="2648621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228184" y="1129308"/>
            <a:ext cx="2016224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39803" y="2641476"/>
            <a:ext cx="59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39803" y="2950542"/>
            <a:ext cx="76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kernel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228184" y="5089748"/>
            <a:ext cx="2016224" cy="4320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NVM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5739803" y="4801716"/>
            <a:ext cx="2864645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7308304" y="3721596"/>
            <a:ext cx="12468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320772" y="1692769"/>
            <a:ext cx="0" cy="485217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910399" y="4259181"/>
            <a:ext cx="115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load/store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16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6530411" y="2177986"/>
            <a:ext cx="1580722" cy="1543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 Library / </a:t>
            </a:r>
            <a:r>
              <a:rPr lang="en-US" dirty="0" err="1"/>
              <a:t>libFS</a:t>
            </a:r>
            <a:endParaRPr lang="en-US" dirty="0"/>
          </a:p>
          <a:p>
            <a:pPr algn="ctr"/>
            <a:r>
              <a:rPr lang="en-US" dirty="0"/>
              <a:t>&amp;</a:t>
            </a:r>
          </a:p>
          <a:p>
            <a:pPr algn="ctr"/>
            <a:r>
              <a:rPr lang="en-US" dirty="0"/>
              <a:t>kernel module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55576" y="2987881"/>
            <a:ext cx="784887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1" idx="2"/>
          </p:cNvCxnSpPr>
          <p:nvPr/>
        </p:nvCxnSpPr>
        <p:spPr>
          <a:xfrm>
            <a:off x="5724128" y="2641476"/>
            <a:ext cx="0" cy="244827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Ecosystem Overview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1295636" y="1129308"/>
            <a:ext cx="6948772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576" y="2641476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76" y="2950542"/>
            <a:ext cx="767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kernel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92080" y="2177986"/>
            <a:ext cx="864096" cy="4634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>
                <a:solidFill>
                  <a:schemeClr val="tx1"/>
                </a:solidFill>
              </a:rPr>
              <a:t>NVM Library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5675" y="4225652"/>
            <a:ext cx="688883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BTT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95636" y="5089748"/>
            <a:ext cx="6948772" cy="4320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Byte-addressable NVM (Persistent Memory)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55576" y="4801716"/>
            <a:ext cx="784887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55676" y="3243693"/>
            <a:ext cx="1404156" cy="4779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DiskFS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47864" y="3243693"/>
            <a:ext cx="1220682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NVMFS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296372" y="1705372"/>
            <a:ext cx="0" cy="1538321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87624" y="2199966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read/write</a:t>
            </a:r>
          </a:p>
        </p:txBody>
      </p:sp>
      <p:cxnSp>
        <p:nvCxnSpPr>
          <p:cNvPr id="22" name="Straight Arrow Connector 21"/>
          <p:cNvCxnSpPr>
            <a:endCxn id="12" idx="0"/>
          </p:cNvCxnSpPr>
          <p:nvPr/>
        </p:nvCxnSpPr>
        <p:spPr>
          <a:xfrm>
            <a:off x="1991827" y="3721596"/>
            <a:ext cx="8290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 flipH="1">
            <a:off x="1995361" y="4585692"/>
            <a:ext cx="4756" cy="50405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71600" y="3825048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Block I/O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076056" y="1705372"/>
            <a:ext cx="0" cy="3384376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917168" y="4200724"/>
            <a:ext cx="115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load/store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4568546" y="3243693"/>
            <a:ext cx="1587630" cy="477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dirty="0"/>
              <a:t>Direct to NVM</a:t>
            </a:r>
            <a:br>
              <a:rPr lang="en-US" dirty="0"/>
            </a:br>
            <a:r>
              <a:rPr lang="en-US" sz="1600" dirty="0"/>
              <a:t>(XIP/DAX)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995936" y="3721596"/>
            <a:ext cx="0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995936" y="1692769"/>
            <a:ext cx="0" cy="1550924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887188" y="2187363"/>
            <a:ext cx="118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read/write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62271" y="2183949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17555" y="2645622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mmap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730283" y="1705372"/>
            <a:ext cx="0" cy="478577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3" idx="2"/>
          </p:cNvCxnSpPr>
          <p:nvPr/>
        </p:nvCxnSpPr>
        <p:spPr>
          <a:xfrm flipH="1">
            <a:off x="7308304" y="3721596"/>
            <a:ext cx="12468" cy="1368152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53" idx="0"/>
          </p:cNvCxnSpPr>
          <p:nvPr/>
        </p:nvCxnSpPr>
        <p:spPr>
          <a:xfrm>
            <a:off x="7320772" y="1692769"/>
            <a:ext cx="0" cy="485217"/>
          </a:xfrm>
          <a:prstGeom prst="straightConnector1">
            <a:avLst/>
          </a:prstGeom>
          <a:ln w="317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438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FS?</a:t>
            </a:r>
          </a:p>
          <a:p>
            <a:pPr lvl="1"/>
            <a:r>
              <a:rPr lang="en-US" dirty="0"/>
              <a:t>FS interfaces matter</a:t>
            </a:r>
          </a:p>
          <a:p>
            <a:pPr lvl="1"/>
            <a:r>
              <a:rPr lang="en-US" dirty="0"/>
              <a:t>Backward compatibility</a:t>
            </a:r>
          </a:p>
          <a:p>
            <a:r>
              <a:rPr lang="en-US" dirty="0"/>
              <a:t>Why NVMFS?</a:t>
            </a:r>
          </a:p>
        </p:txBody>
      </p:sp>
    </p:spTree>
    <p:extLst>
      <p:ext uri="{BB962C8B-B14F-4D97-AF65-F5344CB8AC3E}">
        <p14:creationId xmlns:p14="http://schemas.microsoft.com/office/powerpoint/2010/main" val="105650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DiskFS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5370047" cy="3771636"/>
          </a:xfrm>
        </p:spPr>
        <p:txBody>
          <a:bodyPr/>
          <a:lstStyle/>
          <a:p>
            <a:r>
              <a:rPr kumimoji="1" lang="en-US" altLang="zh-CN" dirty="0"/>
              <a:t>FS designed for block-based disks</a:t>
            </a:r>
          </a:p>
          <a:p>
            <a:pPr lvl="1"/>
            <a:r>
              <a:rPr kumimoji="1" lang="en-US" altLang="zh-CN" dirty="0"/>
              <a:t>Needs BTT for correctness</a:t>
            </a:r>
          </a:p>
          <a:p>
            <a:pPr lvl="1"/>
            <a:r>
              <a:rPr kumimoji="1" lang="en-US" altLang="zh-CN" dirty="0"/>
              <a:t>Too many layers leading to inefficiency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27248" y="1166804"/>
            <a:ext cx="1440160" cy="3550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App</a:t>
            </a:r>
          </a:p>
        </p:txBody>
      </p:sp>
      <p:sp>
        <p:nvSpPr>
          <p:cNvPr id="5" name="Rectangle 4"/>
          <p:cNvSpPr/>
          <p:nvPr/>
        </p:nvSpPr>
        <p:spPr>
          <a:xfrm>
            <a:off x="5832219" y="1782389"/>
            <a:ext cx="3132269" cy="355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System </a:t>
            </a:r>
            <a:r>
              <a:rPr lang="en-US">
                <a:solidFill>
                  <a:schemeClr val="tx1"/>
                </a:solidFill>
              </a:rPr>
              <a:t>call interface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27247" y="2209428"/>
            <a:ext cx="3138205" cy="3550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VFS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7247" y="3073524"/>
            <a:ext cx="3138205" cy="3550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Generic Block Layer</a:t>
            </a:r>
          </a:p>
        </p:txBody>
      </p:sp>
      <p:sp>
        <p:nvSpPr>
          <p:cNvPr id="8" name="Rectangle 7"/>
          <p:cNvSpPr/>
          <p:nvPr/>
        </p:nvSpPr>
        <p:spPr>
          <a:xfrm>
            <a:off x="5827248" y="2641476"/>
            <a:ext cx="3137240" cy="355031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DiskFS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27247" y="3505572"/>
            <a:ext cx="3138205" cy="3550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I/O Scheduler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24328" y="1166272"/>
            <a:ext cx="1440160" cy="3550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App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27248" y="3937619"/>
            <a:ext cx="1656184" cy="5051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Device Driver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(including BTT)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24328" y="3937619"/>
            <a:ext cx="1440160" cy="5045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Device Driver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763624" y="1664787"/>
            <a:ext cx="3380376" cy="0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24328" y="4585692"/>
            <a:ext cx="1646400" cy="0"/>
          </a:xfrm>
          <a:prstGeom prst="line">
            <a:avLst/>
          </a:prstGeom>
          <a:ln w="349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63624" y="4585692"/>
            <a:ext cx="1688696" cy="0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428450" y="4593263"/>
            <a:ext cx="720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I/O Bus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98011" y="4576400"/>
            <a:ext cx="1113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Memory Bus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784" y="4808200"/>
            <a:ext cx="1130300" cy="8255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298" y="4825274"/>
            <a:ext cx="9271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39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799" y="4734175"/>
            <a:ext cx="927100" cy="7747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NVMFS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FS designed for byte-addressable NVM</a:t>
            </a:r>
          </a:p>
          <a:p>
            <a:pPr lvl="1"/>
            <a:r>
              <a:rPr kumimoji="1" lang="en-US" altLang="zh-CN" dirty="0"/>
              <a:t>Simplified stack</a:t>
            </a:r>
          </a:p>
          <a:p>
            <a:pPr lvl="1"/>
            <a:r>
              <a:rPr kumimoji="1" lang="en-US" altLang="zh-CN" dirty="0"/>
              <a:t>High performance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660232" y="1782389"/>
            <a:ext cx="2304256" cy="355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System </a:t>
            </a:r>
            <a:r>
              <a:rPr lang="en-US">
                <a:solidFill>
                  <a:schemeClr val="tx1"/>
                </a:solidFill>
              </a:rPr>
              <a:t>call interface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60232" y="2209428"/>
            <a:ext cx="2305220" cy="3550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VFS</a:t>
            </a:r>
          </a:p>
        </p:txBody>
      </p:sp>
      <p:sp>
        <p:nvSpPr>
          <p:cNvPr id="7" name="Rectangle 6"/>
          <p:cNvSpPr/>
          <p:nvPr/>
        </p:nvSpPr>
        <p:spPr>
          <a:xfrm>
            <a:off x="6660232" y="3073524"/>
            <a:ext cx="2305220" cy="3550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Generic Block Layer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660232" y="2641476"/>
            <a:ext cx="2304256" cy="355031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NVMFS</a:t>
            </a:r>
          </a:p>
        </p:txBody>
      </p:sp>
      <p:sp>
        <p:nvSpPr>
          <p:cNvPr id="9" name="Rectangle 8"/>
          <p:cNvSpPr/>
          <p:nvPr/>
        </p:nvSpPr>
        <p:spPr>
          <a:xfrm>
            <a:off x="6660232" y="3505572"/>
            <a:ext cx="2305220" cy="3550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I/O Scheduler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60232" y="1166272"/>
            <a:ext cx="2304256" cy="3550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App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60232" y="3917389"/>
            <a:ext cx="2304256" cy="5051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Device Driver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(including BTT)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516216" y="1664787"/>
            <a:ext cx="2627784" cy="0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596608" y="4565462"/>
            <a:ext cx="2547392" cy="0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530995" y="4556170"/>
            <a:ext cx="1113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Memory Bus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70809" y="3289548"/>
            <a:ext cx="2773191" cy="0"/>
          </a:xfrm>
          <a:prstGeom prst="line">
            <a:avLst/>
          </a:prstGeom>
          <a:ln w="5080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370809" y="3721596"/>
            <a:ext cx="2773191" cy="0"/>
          </a:xfrm>
          <a:prstGeom prst="line">
            <a:avLst/>
          </a:prstGeom>
          <a:ln w="5080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70809" y="4081636"/>
            <a:ext cx="2773191" cy="0"/>
          </a:xfrm>
          <a:prstGeom prst="line">
            <a:avLst/>
          </a:prstGeom>
          <a:ln w="5080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370809" y="4297660"/>
            <a:ext cx="2773191" cy="0"/>
          </a:xfrm>
          <a:prstGeom prst="line">
            <a:avLst/>
          </a:prstGeom>
          <a:ln w="5080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013632" y="2620047"/>
            <a:ext cx="790616" cy="595316"/>
          </a:xfrm>
          <a:prstGeom prst="line">
            <a:avLst/>
          </a:prstGeom>
          <a:ln w="34925">
            <a:solidFill>
              <a:schemeClr val="accent6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720646" y="3277744"/>
            <a:ext cx="1083602" cy="378288"/>
          </a:xfrm>
          <a:prstGeom prst="line">
            <a:avLst/>
          </a:prstGeom>
          <a:ln w="34925">
            <a:solidFill>
              <a:schemeClr val="accent6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3971629" y="2415853"/>
            <a:ext cx="2205853" cy="42021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Byte-addressability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707904" y="3108652"/>
            <a:ext cx="2221300" cy="3969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Const. access latency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499346" y="3752426"/>
            <a:ext cx="2221300" cy="3969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load/store interface</a:t>
            </a:r>
          </a:p>
        </p:txBody>
      </p:sp>
      <p:cxnSp>
        <p:nvCxnSpPr>
          <p:cNvPr id="39" name="Straight Connector 38"/>
          <p:cNvCxnSpPr>
            <a:stCxn id="38" idx="3"/>
          </p:cNvCxnSpPr>
          <p:nvPr/>
        </p:nvCxnSpPr>
        <p:spPr>
          <a:xfrm>
            <a:off x="5720646" y="3950886"/>
            <a:ext cx="1083602" cy="225502"/>
          </a:xfrm>
          <a:prstGeom prst="line">
            <a:avLst/>
          </a:prstGeom>
          <a:ln w="34925">
            <a:solidFill>
              <a:schemeClr val="accent6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7458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Challenges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Nothing comes free in life...</a:t>
            </a:r>
          </a:p>
        </p:txBody>
      </p:sp>
    </p:spTree>
    <p:extLst>
      <p:ext uri="{BB962C8B-B14F-4D97-AF65-F5344CB8AC3E}">
        <p14:creationId xmlns:p14="http://schemas.microsoft.com/office/powerpoint/2010/main" val="19116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Cache and Write-back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273324"/>
            <a:ext cx="4325234" cy="3771900"/>
          </a:xfrm>
          <a:prstGeom prst="rect">
            <a:avLst/>
          </a:prstGeom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61879"/>
              </p:ext>
            </p:extLst>
          </p:nvPr>
        </p:nvGraphicFramePr>
        <p:xfrm>
          <a:off x="4654085" y="2209428"/>
          <a:ext cx="4038039" cy="1381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6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NVM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cached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CPU cache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Write-back</a:t>
                      </a:r>
                    </a:p>
                    <a:p>
                      <a:pPr algn="ctr"/>
                      <a:r>
                        <a:rPr lang="en-US" dirty="0"/>
                        <a:t>controlled</a:t>
                      </a:r>
                      <a:r>
                        <a:rPr lang="en-US" baseline="0" dirty="0"/>
                        <a:t> by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Software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Hardware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1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Volatile Memory Ordering</a:t>
            </a:r>
            <a:endParaRPr kumimoji="1" lang="zh-CN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611" y="2785492"/>
            <a:ext cx="7314778" cy="1842004"/>
          </a:xfrm>
          <a:prstGeom prst="rect">
            <a:avLst/>
          </a:prstGeom>
        </p:spPr>
      </p:pic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800" dirty="0"/>
              <a:t>Write-back caching</a:t>
            </a:r>
          </a:p>
          <a:p>
            <a:pPr lvl="1"/>
            <a:r>
              <a:rPr kumimoji="1" lang="en-US" altLang="zh-CN" dirty="0"/>
              <a:t>Improves performance</a:t>
            </a:r>
          </a:p>
          <a:p>
            <a:pPr lvl="1"/>
            <a:r>
              <a:rPr kumimoji="1" lang="en-US" altLang="zh-CN" dirty="0"/>
              <a:t>Reorders writes to DRAM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Reordering to DRAM does not break correctness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8263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Non-volatile Memory Ordering</a:t>
            </a:r>
            <a:endParaRPr kumimoji="1" lang="zh-CN" alt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Recovery depends on write ordering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49388"/>
            <a:ext cx="7272808" cy="311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72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1" y="1770900"/>
            <a:ext cx="7446416" cy="297856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Non-volatile Memory Ordering</a:t>
            </a:r>
            <a:endParaRPr kumimoji="1" lang="zh-CN" alt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Recovery depends on write ordering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2846" y="4587901"/>
            <a:ext cx="831830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Reordering breaks recovery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Recovery incorrectly considers garbage as valid data </a:t>
            </a:r>
          </a:p>
          <a:p>
            <a:pPr algn="ctr"/>
            <a:endParaRPr lang="en-US" sz="2800" dirty="0">
              <a:solidFill>
                <a:srgbClr val="FF0000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331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Simple Solutions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396207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Disable caching</a:t>
            </a:r>
          </a:p>
          <a:p>
            <a:r>
              <a:rPr lang="en-US" sz="2800" dirty="0"/>
              <a:t>Write-through caching</a:t>
            </a:r>
          </a:p>
          <a:p>
            <a:r>
              <a:rPr lang="en-US" sz="2800" dirty="0"/>
              <a:t>Flush entire cache at commit</a:t>
            </a:r>
          </a:p>
          <a:p>
            <a:pPr marL="0" indent="0">
              <a:buNone/>
            </a:pPr>
            <a:br>
              <a:rPr lang="en-US" sz="2800" dirty="0"/>
            </a:br>
            <a:r>
              <a:rPr lang="en-US" sz="2800" b="1" dirty="0"/>
              <a:t>Significantly affect performance! </a:t>
            </a:r>
          </a:p>
        </p:txBody>
      </p:sp>
    </p:spTree>
    <p:extLst>
      <p:ext uri="{BB962C8B-B14F-4D97-AF65-F5344CB8AC3E}">
        <p14:creationId xmlns:p14="http://schemas.microsoft.com/office/powerpoint/2010/main" val="17842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3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Order writes by flushing </a:t>
            </a:r>
            <a:r>
              <a:rPr kumimoji="1" lang="en-US" altLang="zh-CN" sz="2400" dirty="0" err="1"/>
              <a:t>cachelines</a:t>
            </a:r>
            <a:r>
              <a:rPr kumimoji="1" lang="en-US" altLang="zh-CN" sz="2400" dirty="0"/>
              <a:t> via CLFLUSH </a:t>
            </a:r>
          </a:p>
          <a:p>
            <a:pPr marL="0" indent="0">
              <a:buNone/>
            </a:pPr>
            <a:br>
              <a:rPr kumimoji="1" lang="en-US" altLang="zh-CN" sz="2400" dirty="0"/>
            </a:br>
            <a:endParaRPr kumimoji="1" lang="en-US" altLang="zh-CN" sz="2400" dirty="0"/>
          </a:p>
          <a:p>
            <a:r>
              <a:rPr kumimoji="1" lang="en-US" altLang="zh-CN" sz="2400" dirty="0"/>
              <a:t>But CLFLUSH</a:t>
            </a:r>
          </a:p>
          <a:p>
            <a:pPr lvl="1"/>
            <a:r>
              <a:rPr lang="en-US" sz="2000" dirty="0"/>
              <a:t>Stalls the CPU pipeline and serializes execution</a:t>
            </a:r>
          </a:p>
          <a:p>
            <a:pPr lvl="1"/>
            <a:r>
              <a:rPr lang="en-US" sz="2000" dirty="0"/>
              <a:t>Invalidates the </a:t>
            </a:r>
            <a:r>
              <a:rPr lang="en-US" sz="2000" dirty="0" err="1"/>
              <a:t>cacheline</a:t>
            </a:r>
            <a:r>
              <a:rPr lang="en-US" sz="2000" dirty="0"/>
              <a:t> </a:t>
            </a:r>
          </a:p>
          <a:p>
            <a:pPr lvl="1"/>
            <a:endParaRPr kumimoji="1" lang="en-US" altLang="zh-CN" sz="2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777380"/>
            <a:ext cx="2664296" cy="12453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4362630"/>
            <a:ext cx="5256584" cy="131414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Ordering with Existing Hardware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95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1921396"/>
            <a:ext cx="3866148" cy="21236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Fixing CLFLUSH: Intel x86 Extensions </a:t>
            </a:r>
            <a:endParaRPr lang="en-US" dirty="0">
              <a:effectLst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CLFLUSHOPT</a:t>
            </a:r>
          </a:p>
          <a:p>
            <a:pPr lvl="1"/>
            <a:r>
              <a:rPr lang="en-US" sz="2200" dirty="0"/>
              <a:t>U</a:t>
            </a:r>
            <a:r>
              <a:rPr lang="en-US" sz="2000" dirty="0"/>
              <a:t>nordered version of CLFLUSH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 </a:t>
            </a:r>
            <a:endParaRPr lang="en-US" sz="2200" dirty="0"/>
          </a:p>
          <a:p>
            <a:r>
              <a:rPr lang="en-US" sz="2400" dirty="0"/>
              <a:t>CLWB</a:t>
            </a:r>
          </a:p>
          <a:p>
            <a:pPr lvl="1"/>
            <a:r>
              <a:rPr kumimoji="1" lang="en-US" altLang="zh-CN" sz="2200" dirty="0"/>
              <a:t>Same as CLFLUSHOPT</a:t>
            </a:r>
          </a:p>
          <a:p>
            <a:pPr lvl="1"/>
            <a:r>
              <a:rPr kumimoji="1" lang="en-US" altLang="zh-CN" sz="2200" dirty="0"/>
              <a:t>Does not invalidate cache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12" y="2137420"/>
            <a:ext cx="3975978" cy="15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63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Example: Copy-on-Write</a:t>
            </a:r>
            <a:endParaRPr kumimoji="1" lang="zh-CN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678" y="1093658"/>
            <a:ext cx="2181105" cy="174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50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Example: Copy-on-Write</a:t>
            </a:r>
            <a:endParaRPr kumimoji="1" lang="zh-CN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679" y="1110382"/>
            <a:ext cx="2160240" cy="1731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8557"/>
            <a:ext cx="3223866" cy="19541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52120" y="1134819"/>
            <a:ext cx="13949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STORE Y’</a:t>
            </a:r>
          </a:p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STORE Z’</a:t>
            </a:r>
          </a:p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CLWB Y’</a:t>
            </a:r>
          </a:p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CLWB Z’</a:t>
            </a:r>
          </a:p>
          <a:p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SFENCE</a:t>
            </a:r>
          </a:p>
          <a:p>
            <a:r>
              <a:rPr lang="en-US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STORE R’</a:t>
            </a:r>
          </a:p>
          <a:p>
            <a:r>
              <a:rPr lang="en-US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CLWB R’ </a:t>
            </a:r>
            <a:endParaRPr lang="en-US" b="1" dirty="0">
              <a:effectLst/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096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56343" y="1140017"/>
            <a:ext cx="13639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STORE Y’</a:t>
            </a:r>
          </a:p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STORE Z’</a:t>
            </a:r>
          </a:p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CLWB Y’</a:t>
            </a:r>
          </a:p>
          <a:p>
            <a:r>
              <a:rPr lang="en-US" b="1" dirty="0">
                <a:solidFill>
                  <a:srgbClr val="006DBF"/>
                </a:solidFill>
                <a:latin typeface="Consolas" charset="0"/>
                <a:ea typeface="Consolas" charset="0"/>
                <a:cs typeface="Consolas" charset="0"/>
              </a:rPr>
              <a:t>CLWB Z’</a:t>
            </a:r>
          </a:p>
          <a:p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SFENCE</a:t>
            </a:r>
          </a:p>
          <a:p>
            <a:r>
              <a:rPr lang="en-US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STORE R’</a:t>
            </a:r>
          </a:p>
          <a:p>
            <a:r>
              <a:rPr lang="en-US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CLWB R’</a:t>
            </a:r>
          </a:p>
          <a:p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SFENCE</a:t>
            </a:r>
          </a:p>
          <a:p>
            <a:r>
              <a:rPr lang="en-US" b="1" dirty="0">
                <a:solidFill>
                  <a:srgbClr val="00AF4F"/>
                </a:solidFill>
                <a:latin typeface="Consolas" charset="0"/>
                <a:ea typeface="Consolas" charset="0"/>
                <a:cs typeface="Consolas" charset="0"/>
              </a:rPr>
              <a:t>STORE X’</a:t>
            </a:r>
          </a:p>
          <a:p>
            <a:r>
              <a:rPr lang="en-US" b="1" dirty="0">
                <a:solidFill>
                  <a:srgbClr val="00AF4F"/>
                </a:solidFill>
                <a:latin typeface="Consolas" charset="0"/>
                <a:ea typeface="Consolas" charset="0"/>
                <a:cs typeface="Consolas" charset="0"/>
              </a:rPr>
              <a:t>STORE Z’’</a:t>
            </a:r>
          </a:p>
          <a:p>
            <a:r>
              <a:rPr lang="en-US" b="1" dirty="0">
                <a:solidFill>
                  <a:srgbClr val="00AF4F"/>
                </a:solidFill>
                <a:latin typeface="Consolas" charset="0"/>
                <a:ea typeface="Consolas" charset="0"/>
                <a:cs typeface="Consolas" charset="0"/>
              </a:rPr>
              <a:t>CLWB X’</a:t>
            </a:r>
          </a:p>
          <a:p>
            <a:r>
              <a:rPr lang="en-US" b="1" dirty="0">
                <a:solidFill>
                  <a:srgbClr val="00AF4F"/>
                </a:solidFill>
                <a:latin typeface="Consolas" charset="0"/>
                <a:ea typeface="Consolas" charset="0"/>
                <a:cs typeface="Consolas" charset="0"/>
              </a:rPr>
              <a:t>CLWB Z’’</a:t>
            </a:r>
          </a:p>
          <a:p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SFENCE</a:t>
            </a:r>
          </a:p>
          <a:p>
            <a:r>
              <a:rPr lang="en-US" b="1" dirty="0">
                <a:solidFill>
                  <a:srgbClr val="6D2D9E"/>
                </a:solidFill>
                <a:latin typeface="Consolas" charset="0"/>
                <a:ea typeface="Consolas" charset="0"/>
                <a:cs typeface="Consolas" charset="0"/>
              </a:rPr>
              <a:t>STORE R’</a:t>
            </a:r>
          </a:p>
          <a:p>
            <a:r>
              <a:rPr lang="en-US" b="1" dirty="0">
                <a:solidFill>
                  <a:srgbClr val="6D2D9E"/>
                </a:solidFill>
                <a:latin typeface="Consolas" charset="0"/>
                <a:ea typeface="Consolas" charset="0"/>
                <a:cs typeface="Consolas" charset="0"/>
              </a:rPr>
              <a:t>CLWB R’ </a:t>
            </a:r>
            <a:endParaRPr lang="en-US" b="1" dirty="0">
              <a:effectLst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Example: Copy-on-Write</a:t>
            </a:r>
            <a:endParaRPr kumimoji="1" lang="zh-CN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679" y="1110382"/>
            <a:ext cx="2160240" cy="1731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8557"/>
            <a:ext cx="3223866" cy="19541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79" y="1008557"/>
            <a:ext cx="4138376" cy="23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2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BPFS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Back to NVMFS</a:t>
            </a:r>
            <a:endParaRPr kumimoji="1"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4513684"/>
            <a:ext cx="1834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[Condit, SOSP’09]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787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BPFS</a:t>
            </a:r>
            <a:r>
              <a:rPr lang="en-US" dirty="0"/>
              <a:t>: A BPRAM File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333501"/>
            <a:ext cx="7200800" cy="37716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Guarantees that all file operations execute </a:t>
            </a:r>
            <a:r>
              <a:rPr lang="en-US" u="sng" dirty="0"/>
              <a:t>atomically</a:t>
            </a:r>
            <a:r>
              <a:rPr lang="en-US" dirty="0"/>
              <a:t> and </a:t>
            </a:r>
            <a:r>
              <a:rPr lang="en-US" u="sng" dirty="0"/>
              <a:t>in program order</a:t>
            </a:r>
            <a:endParaRPr lang="en-US" dirty="0"/>
          </a:p>
          <a:p>
            <a:endParaRPr lang="en-US" u="sng" dirty="0"/>
          </a:p>
          <a:p>
            <a:r>
              <a:rPr lang="en-US" dirty="0"/>
              <a:t>Despite guarantees, significant </a:t>
            </a:r>
            <a:r>
              <a:rPr lang="en-US" u="sng" dirty="0"/>
              <a:t>performance improvements</a:t>
            </a:r>
            <a:r>
              <a:rPr lang="en-US" dirty="0"/>
              <a:t> over NTFS on the same media</a:t>
            </a:r>
          </a:p>
          <a:p>
            <a:endParaRPr lang="en-US" dirty="0"/>
          </a:p>
          <a:p>
            <a:r>
              <a:rPr lang="en-US" dirty="0"/>
              <a:t>Short-circuit shadow paging often allows</a:t>
            </a:r>
            <a:br>
              <a:rPr lang="en-US" dirty="0"/>
            </a:br>
            <a:r>
              <a:rPr lang="en-US" u="sng" dirty="0"/>
              <a:t>atomic, in-place updates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975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Straight Arrow Connector 103"/>
          <p:cNvCxnSpPr/>
          <p:nvPr/>
        </p:nvCxnSpPr>
        <p:spPr>
          <a:xfrm>
            <a:off x="4762500" y="3111500"/>
            <a:ext cx="1950162" cy="3000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638499" y="1535506"/>
            <a:ext cx="75006" cy="22501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 4"/>
          <p:cNvSpPr/>
          <p:nvPr/>
        </p:nvSpPr>
        <p:spPr>
          <a:xfrm>
            <a:off x="3713505" y="1535506"/>
            <a:ext cx="75006" cy="22501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" name="Rectangle 5"/>
          <p:cNvSpPr/>
          <p:nvPr/>
        </p:nvSpPr>
        <p:spPr>
          <a:xfrm>
            <a:off x="3488486" y="1985544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Rectangle 6"/>
          <p:cNvSpPr/>
          <p:nvPr/>
        </p:nvSpPr>
        <p:spPr>
          <a:xfrm>
            <a:off x="2888436" y="2435581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ectangle 7"/>
          <p:cNvSpPr/>
          <p:nvPr/>
        </p:nvSpPr>
        <p:spPr>
          <a:xfrm>
            <a:off x="4088536" y="2435581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Rectangle 8"/>
          <p:cNvSpPr/>
          <p:nvPr/>
        </p:nvSpPr>
        <p:spPr>
          <a:xfrm>
            <a:off x="2588411" y="2885619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Rectangle 9"/>
          <p:cNvSpPr/>
          <p:nvPr/>
        </p:nvSpPr>
        <p:spPr>
          <a:xfrm>
            <a:off x="3188461" y="2885619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Rectangle 10"/>
          <p:cNvSpPr/>
          <p:nvPr/>
        </p:nvSpPr>
        <p:spPr>
          <a:xfrm>
            <a:off x="3788511" y="2885619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2" name="Rectangle 11"/>
          <p:cNvSpPr/>
          <p:nvPr/>
        </p:nvSpPr>
        <p:spPr>
          <a:xfrm>
            <a:off x="4388561" y="2885619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3" name="Straight Arrow Connector 12"/>
          <p:cNvCxnSpPr/>
          <p:nvPr/>
        </p:nvCxnSpPr>
        <p:spPr>
          <a:xfrm rot="10800000" flipV="1">
            <a:off x="3113455" y="2210563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8" idx="0"/>
          </p:cNvCxnSpPr>
          <p:nvPr/>
        </p:nvCxnSpPr>
        <p:spPr>
          <a:xfrm>
            <a:off x="3863517" y="2210563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2775927" y="269810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3976027" y="269810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3225964" y="269810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4426064" y="269810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3601777" y="1872253"/>
            <a:ext cx="225018" cy="156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Left Brace 19"/>
          <p:cNvSpPr/>
          <p:nvPr/>
        </p:nvSpPr>
        <p:spPr>
          <a:xfrm flipH="1">
            <a:off x="6788759" y="1535506"/>
            <a:ext cx="150013" cy="165013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" name="Rectangle 21"/>
          <p:cNvSpPr/>
          <p:nvPr/>
        </p:nvSpPr>
        <p:spPr>
          <a:xfrm>
            <a:off x="2513406" y="2810613"/>
            <a:ext cx="2400199" cy="3750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57" name="Straight Connector 56"/>
          <p:cNvCxnSpPr>
            <a:stCxn id="9" idx="0"/>
            <a:endCxn id="9" idx="2"/>
          </p:cNvCxnSpPr>
          <p:nvPr/>
        </p:nvCxnSpPr>
        <p:spPr>
          <a:xfrm rot="16200000" flipH="1">
            <a:off x="2700921" y="2998128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1333501" y="3110637"/>
            <a:ext cx="1629943" cy="2188550"/>
            <a:chOff x="685801" y="3732764"/>
            <a:chExt cx="1955931" cy="2626259"/>
          </a:xfrm>
        </p:grpSpPr>
        <p:sp>
          <p:nvSpPr>
            <p:cNvPr id="23" name="Rectangle 22"/>
            <p:cNvSpPr/>
            <p:nvPr/>
          </p:nvSpPr>
          <p:spPr>
            <a:xfrm>
              <a:off x="1135838" y="409279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75809" y="4632839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495868" y="4632839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26" name="Straight Arrow Connector 25"/>
            <p:cNvCxnSpPr>
              <a:endCxn id="24" idx="0"/>
            </p:cNvCxnSpPr>
            <p:nvPr/>
          </p:nvCxnSpPr>
          <p:spPr>
            <a:xfrm rot="5400000">
              <a:off x="1000827" y="4407820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endCxn id="25" idx="0"/>
            </p:cNvCxnSpPr>
            <p:nvPr/>
          </p:nvCxnSpPr>
          <p:spPr>
            <a:xfrm rot="16200000" flipH="1">
              <a:off x="1496806" y="4363755"/>
              <a:ext cx="269085" cy="26908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685801" y="4542832"/>
              <a:ext cx="1440120" cy="45003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54" name="Straight Arrow Connector 53"/>
            <p:cNvCxnSpPr>
              <a:endCxn id="23" idx="0"/>
            </p:cNvCxnSpPr>
            <p:nvPr/>
          </p:nvCxnSpPr>
          <p:spPr>
            <a:xfrm rot="10800000" flipV="1">
              <a:off x="1405862" y="3732764"/>
              <a:ext cx="1235870" cy="36003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Left Brace 60"/>
            <p:cNvSpPr/>
            <p:nvPr/>
          </p:nvSpPr>
          <p:spPr>
            <a:xfrm rot="16200000">
              <a:off x="1315853" y="5084949"/>
              <a:ext cx="180015" cy="144012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70331" y="5940369"/>
              <a:ext cx="1350112" cy="41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67" dirty="0"/>
                <a:t>file</a:t>
              </a:r>
            </a:p>
          </p:txBody>
        </p:sp>
      </p:grpSp>
      <p:cxnSp>
        <p:nvCxnSpPr>
          <p:cNvPr id="68" name="Straight Connector 67"/>
          <p:cNvCxnSpPr/>
          <p:nvPr/>
        </p:nvCxnSpPr>
        <p:spPr>
          <a:xfrm rot="16200000" flipH="1">
            <a:off x="2850934" y="2997348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16200000" flipH="1">
            <a:off x="2776709" y="299734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H="1">
            <a:off x="2551690" y="299734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H="1">
            <a:off x="2625133" y="299734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3300189" y="2998131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H="1">
            <a:off x="3450201" y="2997350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6200000" flipH="1">
            <a:off x="3375977" y="299734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6200000" flipH="1">
            <a:off x="3150958" y="299734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H="1">
            <a:off x="3224401" y="2997348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3901802" y="299812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4051814" y="299734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16200000" flipH="1">
            <a:off x="3977589" y="299734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3752571" y="299734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6200000" flipH="1">
            <a:off x="3826014" y="299734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6200000" flipH="1">
            <a:off x="4501852" y="299812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6200000" flipH="1">
            <a:off x="4651864" y="299734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4577639" y="299734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6200000" flipH="1">
            <a:off x="4352621" y="299734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6200000" flipH="1">
            <a:off x="4426064" y="299734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Group 114"/>
          <p:cNvGrpSpPr/>
          <p:nvPr/>
        </p:nvGrpSpPr>
        <p:grpSpPr>
          <a:xfrm>
            <a:off x="3038449" y="3110637"/>
            <a:ext cx="2025168" cy="2188550"/>
            <a:chOff x="2731738" y="3732764"/>
            <a:chExt cx="2430202" cy="2626259"/>
          </a:xfrm>
        </p:grpSpPr>
        <p:sp>
          <p:nvSpPr>
            <p:cNvPr id="29" name="Rectangle 28"/>
            <p:cNvSpPr/>
            <p:nvPr/>
          </p:nvSpPr>
          <p:spPr>
            <a:xfrm>
              <a:off x="3901835" y="409279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181776" y="4632839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21895" y="4632839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821746" y="517288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41806" y="517288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61865" y="517288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35" name="Straight Arrow Connector 34"/>
            <p:cNvCxnSpPr>
              <a:endCxn id="30" idx="0"/>
            </p:cNvCxnSpPr>
            <p:nvPr/>
          </p:nvCxnSpPr>
          <p:spPr>
            <a:xfrm rot="10800000" flipV="1">
              <a:off x="3451798" y="4362817"/>
              <a:ext cx="540045" cy="2700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endCxn id="31" idx="0"/>
            </p:cNvCxnSpPr>
            <p:nvPr/>
          </p:nvCxnSpPr>
          <p:spPr>
            <a:xfrm>
              <a:off x="4351873" y="4362817"/>
              <a:ext cx="540045" cy="2700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endCxn id="32" idx="0"/>
            </p:cNvCxnSpPr>
            <p:nvPr/>
          </p:nvCxnSpPr>
          <p:spPr>
            <a:xfrm rot="5400000">
              <a:off x="3046764" y="4947865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endCxn id="34" idx="0"/>
            </p:cNvCxnSpPr>
            <p:nvPr/>
          </p:nvCxnSpPr>
          <p:spPr>
            <a:xfrm rot="5400000">
              <a:off x="4486884" y="4947865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endCxn id="33" idx="0"/>
            </p:cNvCxnSpPr>
            <p:nvPr/>
          </p:nvCxnSpPr>
          <p:spPr>
            <a:xfrm rot="16200000" flipH="1">
              <a:off x="3586809" y="4947865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2731738" y="5082876"/>
              <a:ext cx="2160179" cy="45003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55" name="Straight Arrow Connector 54"/>
            <p:cNvCxnSpPr>
              <a:stCxn id="11" idx="2"/>
              <a:endCxn id="29" idx="0"/>
            </p:cNvCxnSpPr>
            <p:nvPr/>
          </p:nvCxnSpPr>
          <p:spPr>
            <a:xfrm rot="16200000" flipH="1">
              <a:off x="3856832" y="3777768"/>
              <a:ext cx="360030" cy="2700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Left Brace 61"/>
            <p:cNvSpPr/>
            <p:nvPr/>
          </p:nvSpPr>
          <p:spPr>
            <a:xfrm rot="16200000">
              <a:off x="3721820" y="4724919"/>
              <a:ext cx="180015" cy="2160179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843474" y="5940369"/>
              <a:ext cx="1980164" cy="41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67" dirty="0"/>
                <a:t>directory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 rot="16200000" flipH="1">
              <a:off x="2957695" y="5307894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6200000" flipH="1">
              <a:off x="3137710" y="5306957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6200000" flipH="1">
              <a:off x="3048640" y="5306956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778618" y="5306955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rot="16200000" flipH="1">
              <a:off x="2866749" y="5306954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16200000" flipH="1">
              <a:off x="3677755" y="5307894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16200000" flipH="1">
              <a:off x="3857770" y="5306957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6200000" flipH="1">
              <a:off x="3768700" y="5306956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16200000" flipH="1">
              <a:off x="3498678" y="5306955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16200000" flipH="1">
              <a:off x="3586809" y="5306954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6200000" flipH="1">
              <a:off x="4397814" y="5307894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rot="16200000" flipH="1">
              <a:off x="4577829" y="5306957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6200000" flipH="1">
              <a:off x="4488760" y="5306956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16200000" flipH="1">
              <a:off x="4218737" y="5306955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rot="16200000" flipH="1">
              <a:off x="4306869" y="5306954"/>
              <a:ext cx="270022" cy="1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>
            <a:off x="6794501" y="2070694"/>
            <a:ext cx="978709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 dirty="0" err="1"/>
              <a:t>inode</a:t>
            </a:r>
            <a:endParaRPr lang="en-US" sz="1667" dirty="0"/>
          </a:p>
          <a:p>
            <a:pPr algn="ctr"/>
            <a:r>
              <a:rPr lang="en-US" sz="1667" dirty="0"/>
              <a:t>file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962888" y="1452749"/>
            <a:ext cx="11301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root pointer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635500" y="2105224"/>
            <a:ext cx="1316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indirect blocks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104971" y="2740224"/>
            <a:ext cx="7040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err="1"/>
              <a:t>inodes</a:t>
            </a:r>
            <a:endParaRPr lang="en-US" sz="1500" dirty="0"/>
          </a:p>
        </p:txBody>
      </p:sp>
      <p:sp>
        <p:nvSpPr>
          <p:cNvPr id="103" name="Rectangle 102"/>
          <p:cNvSpPr/>
          <p:nvPr/>
        </p:nvSpPr>
        <p:spPr>
          <a:xfrm>
            <a:off x="1016000" y="1452749"/>
            <a:ext cx="6985000" cy="3830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BPFS</a:t>
            </a:r>
            <a:r>
              <a:rPr lang="en-US" dirty="0"/>
              <a:t>: A BPRAM File System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5513655" y="3410662"/>
            <a:ext cx="2400199" cy="1888524"/>
            <a:chOff x="5701985" y="4092794"/>
            <a:chExt cx="2880239" cy="2266228"/>
          </a:xfrm>
        </p:grpSpPr>
        <p:sp>
          <p:nvSpPr>
            <p:cNvPr id="41" name="Rectangle 40"/>
            <p:cNvSpPr/>
            <p:nvPr/>
          </p:nvSpPr>
          <p:spPr>
            <a:xfrm>
              <a:off x="6872082" y="409279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152022" y="4632839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592142" y="4632839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791992" y="517288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232112" y="517288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952172" y="5172884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48" name="Straight Arrow Connector 47"/>
            <p:cNvCxnSpPr>
              <a:endCxn id="42" idx="0"/>
            </p:cNvCxnSpPr>
            <p:nvPr/>
          </p:nvCxnSpPr>
          <p:spPr>
            <a:xfrm rot="10800000" flipV="1">
              <a:off x="6422045" y="4362817"/>
              <a:ext cx="540045" cy="2700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43" idx="0"/>
            </p:cNvCxnSpPr>
            <p:nvPr/>
          </p:nvCxnSpPr>
          <p:spPr>
            <a:xfrm>
              <a:off x="7322119" y="4362817"/>
              <a:ext cx="540045" cy="2700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endCxn id="44" idx="0"/>
            </p:cNvCxnSpPr>
            <p:nvPr/>
          </p:nvCxnSpPr>
          <p:spPr>
            <a:xfrm rot="5400000">
              <a:off x="6017011" y="4947865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endCxn id="46" idx="0"/>
            </p:cNvCxnSpPr>
            <p:nvPr/>
          </p:nvCxnSpPr>
          <p:spPr>
            <a:xfrm rot="5400000">
              <a:off x="7457131" y="4947865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endCxn id="47" idx="0"/>
            </p:cNvCxnSpPr>
            <p:nvPr/>
          </p:nvCxnSpPr>
          <p:spPr>
            <a:xfrm rot="16200000" flipH="1">
              <a:off x="7997175" y="4947865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5701985" y="5082876"/>
              <a:ext cx="2880239" cy="45003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63" name="Left Brace 62"/>
            <p:cNvSpPr/>
            <p:nvPr/>
          </p:nvSpPr>
          <p:spPr>
            <a:xfrm rot="16200000">
              <a:off x="7052097" y="4364889"/>
              <a:ext cx="180015" cy="2880239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472374" y="5940369"/>
              <a:ext cx="1354466" cy="418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67" dirty="0"/>
                <a:t>file</a:t>
              </a:r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 rot="16200000" flipH="1">
              <a:off x="6557056" y="4948801"/>
              <a:ext cx="270022" cy="18001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/>
            <p:cNvSpPr/>
            <p:nvPr/>
          </p:nvSpPr>
          <p:spPr>
            <a:xfrm>
              <a:off x="6512052" y="5172880"/>
              <a:ext cx="540045" cy="270022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</p:grpSp>
    </p:spTree>
    <p:extLst>
      <p:ext uri="{BB962C8B-B14F-4D97-AF65-F5344CB8AC3E}">
        <p14:creationId xmlns:p14="http://schemas.microsoft.com/office/powerpoint/2010/main" val="694470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941 -0.2271 L 3.61111E-6 -4.49584E-6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0" y="1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1" grpId="0"/>
      <p:bldP spid="112" grpId="0"/>
      <p:bldP spid="113" grpId="0"/>
      <p:bldP spid="10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400"/>
            <a:ext cx="7570975" cy="952500"/>
          </a:xfrm>
        </p:spPr>
        <p:txBody>
          <a:bodyPr>
            <a:noAutofit/>
          </a:bodyPr>
          <a:lstStyle/>
          <a:p>
            <a:r>
              <a:rPr lang="en-US" dirty="0"/>
              <a:t>Enforcing FS Consistency Guarantees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33501"/>
            <a:ext cx="7048500" cy="3683000"/>
          </a:xfrm>
        </p:spPr>
        <p:txBody>
          <a:bodyPr>
            <a:normAutofit/>
          </a:bodyPr>
          <a:lstStyle/>
          <a:p>
            <a:r>
              <a:rPr lang="en-US" dirty="0"/>
              <a:t>What happens if we crash during an update?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14095" y="20955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 4"/>
          <p:cNvSpPr/>
          <p:nvPr/>
        </p:nvSpPr>
        <p:spPr>
          <a:xfrm>
            <a:off x="3529625" y="26543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" name="Rectangle 5"/>
          <p:cNvSpPr/>
          <p:nvPr/>
        </p:nvSpPr>
        <p:spPr>
          <a:xfrm>
            <a:off x="3137391" y="32131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7" name="Straight Arrow Connector 6"/>
          <p:cNvCxnSpPr>
            <a:endCxn id="5" idx="0"/>
          </p:cNvCxnSpPr>
          <p:nvPr/>
        </p:nvCxnSpPr>
        <p:spPr>
          <a:xfrm rot="10800000" flipV="1">
            <a:off x="3791115" y="2374900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" idx="0"/>
          </p:cNvCxnSpPr>
          <p:nvPr/>
        </p:nvCxnSpPr>
        <p:spPr>
          <a:xfrm rot="5400000">
            <a:off x="3389924" y="29426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921860" y="32131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rot="16200000" flipH="1">
            <a:off x="3912905" y="29426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098564" y="26543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2" name="Rectangle 11"/>
          <p:cNvSpPr/>
          <p:nvPr/>
        </p:nvSpPr>
        <p:spPr>
          <a:xfrm>
            <a:off x="4706329" y="32131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13" name="Straight Arrow Connector 12"/>
          <p:cNvCxnSpPr>
            <a:endCxn id="12" idx="0"/>
          </p:cNvCxnSpPr>
          <p:nvPr/>
        </p:nvCxnSpPr>
        <p:spPr>
          <a:xfrm rot="5400000">
            <a:off x="4958863" y="29426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490798" y="32131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15" name="Straight Arrow Connector 14"/>
          <p:cNvCxnSpPr>
            <a:endCxn id="14" idx="0"/>
          </p:cNvCxnSpPr>
          <p:nvPr/>
        </p:nvCxnSpPr>
        <p:spPr>
          <a:xfrm rot="16200000" flipH="1">
            <a:off x="5481843" y="29426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1" idx="0"/>
          </p:cNvCxnSpPr>
          <p:nvPr/>
        </p:nvCxnSpPr>
        <p:spPr>
          <a:xfrm>
            <a:off x="4706329" y="2374900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490798" y="3213100"/>
            <a:ext cx="414703" cy="279400"/>
          </a:xfrm>
          <a:prstGeom prst="rect">
            <a:avLst/>
          </a:prstGeom>
          <a:ln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8" name="Rectangle 17"/>
          <p:cNvSpPr/>
          <p:nvPr/>
        </p:nvSpPr>
        <p:spPr>
          <a:xfrm>
            <a:off x="4706329" y="3213100"/>
            <a:ext cx="522979" cy="279400"/>
          </a:xfrm>
          <a:prstGeom prst="rect">
            <a:avLst/>
          </a:prstGeom>
          <a:ln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143000" y="3810000"/>
            <a:ext cx="7048500" cy="15240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/>
          <a:p>
            <a:pPr marL="238115" indent="-238115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sz="2333" dirty="0"/>
          </a:p>
          <a:p>
            <a:pPr marL="619100" lvl="1" indent="-238115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333" dirty="0"/>
              <a:t>Disk: Use </a:t>
            </a:r>
            <a:r>
              <a:rPr lang="en-US" sz="2333" u="sng" dirty="0">
                <a:solidFill>
                  <a:schemeClr val="accent2">
                    <a:lumMod val="50000"/>
                  </a:schemeClr>
                </a:solidFill>
              </a:rPr>
              <a:t>journaling</a:t>
            </a:r>
            <a:r>
              <a:rPr lang="en-US" sz="2333" dirty="0"/>
              <a:t> or </a:t>
            </a:r>
            <a:r>
              <a:rPr lang="en-US" sz="2333" u="sng" dirty="0">
                <a:solidFill>
                  <a:schemeClr val="accent2">
                    <a:lumMod val="50000"/>
                  </a:schemeClr>
                </a:solidFill>
              </a:rPr>
              <a:t>shadow paging</a:t>
            </a:r>
            <a:endParaRPr lang="en-US" sz="2333" dirty="0"/>
          </a:p>
          <a:p>
            <a:pPr marL="619100" lvl="1" indent="-238115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333" dirty="0"/>
              <a:t>BPRAM: Use</a:t>
            </a:r>
            <a:r>
              <a:rPr lang="en-US" sz="2333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333" u="sng" dirty="0">
                <a:solidFill>
                  <a:schemeClr val="accent1">
                    <a:lumMod val="50000"/>
                  </a:schemeClr>
                </a:solidFill>
              </a:rPr>
              <a:t>short-circuit shadow paging</a:t>
            </a:r>
          </a:p>
        </p:txBody>
      </p:sp>
      <p:sp>
        <p:nvSpPr>
          <p:cNvPr id="20" name="Oval 19"/>
          <p:cNvSpPr/>
          <p:nvPr/>
        </p:nvSpPr>
        <p:spPr>
          <a:xfrm>
            <a:off x="4586818" y="3056861"/>
            <a:ext cx="1572682" cy="58191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" name="Rectangle 20"/>
          <p:cNvSpPr/>
          <p:nvPr/>
        </p:nvSpPr>
        <p:spPr>
          <a:xfrm>
            <a:off x="5490798" y="3213101"/>
            <a:ext cx="414703" cy="279400"/>
          </a:xfrm>
          <a:prstGeom prst="rect">
            <a:avLst/>
          </a:prstGeom>
          <a:ln/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570278" y="3120361"/>
            <a:ext cx="254000" cy="444499"/>
            <a:chOff x="7239001" y="3657600"/>
            <a:chExt cx="304800" cy="533399"/>
          </a:xfrm>
        </p:grpSpPr>
        <p:cxnSp>
          <p:nvCxnSpPr>
            <p:cNvPr id="23" name="Straight Connector 22"/>
            <p:cNvCxnSpPr/>
            <p:nvPr/>
          </p:nvCxnSpPr>
          <p:spPr>
            <a:xfrm rot="16200000" flipH="1">
              <a:off x="7130017" y="3777216"/>
              <a:ext cx="522767" cy="3048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7130017" y="3766584"/>
              <a:ext cx="522767" cy="3048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36782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1: Journaling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33501"/>
            <a:ext cx="6858000" cy="1016000"/>
          </a:xfrm>
        </p:spPr>
        <p:txBody>
          <a:bodyPr>
            <a:normAutofit/>
          </a:bodyPr>
          <a:lstStyle/>
          <a:p>
            <a:r>
              <a:rPr lang="en-US" dirty="0"/>
              <a:t>Write to journal, </a:t>
            </a:r>
            <a:r>
              <a:rPr lang="en-US" u="sng" dirty="0"/>
              <a:t>then</a:t>
            </a:r>
            <a:r>
              <a:rPr lang="en-US" dirty="0"/>
              <a:t> write to file 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4967818" y="22822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Rectangle 6"/>
          <p:cNvSpPr/>
          <p:nvPr/>
        </p:nvSpPr>
        <p:spPr>
          <a:xfrm>
            <a:off x="4183348" y="28410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ectangle 7"/>
          <p:cNvSpPr/>
          <p:nvPr/>
        </p:nvSpPr>
        <p:spPr>
          <a:xfrm>
            <a:off x="3791114" y="33998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9" name="Straight Arrow Connector 8"/>
          <p:cNvCxnSpPr>
            <a:endCxn id="7" idx="0"/>
          </p:cNvCxnSpPr>
          <p:nvPr/>
        </p:nvCxnSpPr>
        <p:spPr>
          <a:xfrm rot="10800000" flipV="1">
            <a:off x="4444838" y="2561679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8" idx="0"/>
          </p:cNvCxnSpPr>
          <p:nvPr/>
        </p:nvCxnSpPr>
        <p:spPr>
          <a:xfrm rot="5400000">
            <a:off x="4043648" y="31294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75583" y="33998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 rot="16200000" flipH="1">
            <a:off x="4566628" y="31294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752287" y="28410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" name="Rectangle 16"/>
          <p:cNvSpPr/>
          <p:nvPr/>
        </p:nvSpPr>
        <p:spPr>
          <a:xfrm>
            <a:off x="5360052" y="33998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</a:t>
            </a:r>
          </a:p>
        </p:txBody>
      </p:sp>
      <p:cxnSp>
        <p:nvCxnSpPr>
          <p:cNvPr id="18" name="Straight Arrow Connector 17"/>
          <p:cNvCxnSpPr>
            <a:endCxn id="17" idx="0"/>
          </p:cNvCxnSpPr>
          <p:nvPr/>
        </p:nvCxnSpPr>
        <p:spPr>
          <a:xfrm rot="5400000">
            <a:off x="5612587" y="31294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144521" y="33998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</a:t>
            </a:r>
          </a:p>
        </p:txBody>
      </p:sp>
      <p:cxnSp>
        <p:nvCxnSpPr>
          <p:cNvPr id="20" name="Straight Arrow Connector 19"/>
          <p:cNvCxnSpPr>
            <a:endCxn id="19" idx="0"/>
          </p:cNvCxnSpPr>
          <p:nvPr/>
        </p:nvCxnSpPr>
        <p:spPr>
          <a:xfrm rot="16200000" flipH="1">
            <a:off x="6135566" y="31294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6" idx="0"/>
          </p:cNvCxnSpPr>
          <p:nvPr/>
        </p:nvCxnSpPr>
        <p:spPr>
          <a:xfrm>
            <a:off x="5360052" y="2561679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791113" y="4060279"/>
            <a:ext cx="2857500" cy="2794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7" name="TextBox 26"/>
          <p:cNvSpPr txBox="1"/>
          <p:nvPr/>
        </p:nvSpPr>
        <p:spPr>
          <a:xfrm>
            <a:off x="1905000" y="2853779"/>
            <a:ext cx="1292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file system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5500" y="3996779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journal</a:t>
            </a:r>
            <a:endParaRPr lang="en-US" sz="1500" dirty="0"/>
          </a:p>
        </p:txBody>
      </p:sp>
      <p:sp>
        <p:nvSpPr>
          <p:cNvPr id="29" name="Rectangle 28"/>
          <p:cNvSpPr/>
          <p:nvPr/>
        </p:nvSpPr>
        <p:spPr>
          <a:xfrm>
            <a:off x="3791113" y="4060279"/>
            <a:ext cx="522979" cy="2794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A’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10511" y="4060279"/>
            <a:ext cx="522979" cy="2794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B’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44521" y="3399879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B’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60052" y="3399879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A’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143000" y="4762500"/>
            <a:ext cx="6858000" cy="571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/>
          <a:p>
            <a:pPr marL="285739" indent="-285739" defTabSz="76197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500" dirty="0">
                <a:latin typeface="DengXian" charset="-122"/>
                <a:ea typeface="DengXian" charset="-122"/>
                <a:cs typeface="DengXian" charset="-122"/>
              </a:rPr>
              <a:t>Reliable, but all data is written twice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70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9" grpId="0" animBg="1"/>
      <p:bldP spid="30" grpId="0" animBg="1"/>
      <p:bldP spid="31" grpId="0" animBg="1"/>
      <p:bldP spid="32" grpId="0" animBg="1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2: Shadow Paging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33501"/>
            <a:ext cx="6858000" cy="571499"/>
          </a:xfrm>
        </p:spPr>
        <p:txBody>
          <a:bodyPr>
            <a:normAutofit/>
          </a:bodyPr>
          <a:lstStyle/>
          <a:p>
            <a:r>
              <a:rPr lang="en-US" dirty="0"/>
              <a:t>Use copy-on-write up to root of file system</a:t>
            </a:r>
          </a:p>
        </p:txBody>
      </p:sp>
      <p:cxnSp>
        <p:nvCxnSpPr>
          <p:cNvPr id="21" name="Straight Arrow Connector 20"/>
          <p:cNvCxnSpPr>
            <a:endCxn id="16" idx="0"/>
          </p:cNvCxnSpPr>
          <p:nvPr/>
        </p:nvCxnSpPr>
        <p:spPr>
          <a:xfrm flipH="1">
            <a:off x="2719266" y="3031579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 flipH="1">
            <a:off x="3242246" y="27521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Rectangle 6"/>
          <p:cNvSpPr/>
          <p:nvPr/>
        </p:nvSpPr>
        <p:spPr>
          <a:xfrm flipH="1">
            <a:off x="4026716" y="33109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ectangle 7"/>
          <p:cNvSpPr/>
          <p:nvPr/>
        </p:nvSpPr>
        <p:spPr>
          <a:xfrm flipH="1">
            <a:off x="4418950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</a:t>
            </a:r>
          </a:p>
        </p:txBody>
      </p:sp>
      <p:cxnSp>
        <p:nvCxnSpPr>
          <p:cNvPr id="9" name="Straight Arrow Connector 8"/>
          <p:cNvCxnSpPr>
            <a:endCxn id="7" idx="0"/>
          </p:cNvCxnSpPr>
          <p:nvPr/>
        </p:nvCxnSpPr>
        <p:spPr>
          <a:xfrm rot="10800000" flipH="1" flipV="1">
            <a:off x="3634481" y="3031579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8" idx="0"/>
          </p:cNvCxnSpPr>
          <p:nvPr/>
        </p:nvCxnSpPr>
        <p:spPr>
          <a:xfrm rot="16200000" flipH="1">
            <a:off x="4409994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flipH="1">
            <a:off x="3634481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</a:t>
            </a:r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 rot="5400000">
            <a:off x="3887013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 flipH="1">
            <a:off x="2510042" y="2730500"/>
            <a:ext cx="2603500" cy="1651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6" name="Rectangle 15"/>
          <p:cNvSpPr/>
          <p:nvPr/>
        </p:nvSpPr>
        <p:spPr>
          <a:xfrm flipH="1">
            <a:off x="2457776" y="33109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" name="Rectangle 16"/>
          <p:cNvSpPr/>
          <p:nvPr/>
        </p:nvSpPr>
        <p:spPr>
          <a:xfrm flipH="1">
            <a:off x="2850011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8" name="Straight Arrow Connector 17"/>
          <p:cNvCxnSpPr>
            <a:endCxn id="17" idx="0"/>
          </p:cNvCxnSpPr>
          <p:nvPr/>
        </p:nvCxnSpPr>
        <p:spPr>
          <a:xfrm rot="16200000" flipH="1">
            <a:off x="2841055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 flipH="1">
            <a:off x="2065542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20" name="Straight Arrow Connector 19"/>
          <p:cNvCxnSpPr>
            <a:endCxn id="19" idx="0"/>
          </p:cNvCxnSpPr>
          <p:nvPr/>
        </p:nvCxnSpPr>
        <p:spPr>
          <a:xfrm rot="5400000">
            <a:off x="2318076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 flipH="1">
            <a:off x="5494542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A’</a:t>
            </a:r>
          </a:p>
        </p:txBody>
      </p:sp>
      <p:sp>
        <p:nvSpPr>
          <p:cNvPr id="32" name="Rectangle 31"/>
          <p:cNvSpPr/>
          <p:nvPr/>
        </p:nvSpPr>
        <p:spPr>
          <a:xfrm flipH="1">
            <a:off x="6271521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B’</a:t>
            </a:r>
          </a:p>
        </p:txBody>
      </p:sp>
      <p:grpSp>
        <p:nvGrpSpPr>
          <p:cNvPr id="50" name="Group 49"/>
          <p:cNvGrpSpPr/>
          <p:nvPr/>
        </p:nvGrpSpPr>
        <p:grpSpPr>
          <a:xfrm flipH="1">
            <a:off x="5729816" y="3310413"/>
            <a:ext cx="784471" cy="558800"/>
            <a:chOff x="1748106" y="4246815"/>
            <a:chExt cx="941365" cy="670560"/>
          </a:xfrm>
        </p:grpSpPr>
        <p:sp>
          <p:nvSpPr>
            <p:cNvPr id="25" name="Rectangle 24"/>
            <p:cNvSpPr/>
            <p:nvPr/>
          </p:nvSpPr>
          <p:spPr>
            <a:xfrm>
              <a:off x="1905000" y="4246815"/>
              <a:ext cx="627575" cy="335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5400000">
              <a:off x="1737360" y="4592841"/>
              <a:ext cx="335280" cy="3137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16200000" flipH="1">
              <a:off x="2364937" y="4592841"/>
              <a:ext cx="335280" cy="3137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 flipH="1">
            <a:off x="2764041" y="2748808"/>
            <a:ext cx="3346939" cy="562173"/>
            <a:chOff x="2232074" y="3572889"/>
            <a:chExt cx="4016327" cy="674607"/>
          </a:xfrm>
        </p:grpSpPr>
        <p:sp>
          <p:nvSpPr>
            <p:cNvPr id="35" name="Rectangle 34"/>
            <p:cNvSpPr/>
            <p:nvPr/>
          </p:nvSpPr>
          <p:spPr>
            <a:xfrm>
              <a:off x="2859650" y="3572889"/>
              <a:ext cx="627575" cy="335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rot="10800000" flipV="1">
              <a:off x="2232074" y="3908169"/>
              <a:ext cx="784469" cy="33528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3276600" y="3908170"/>
              <a:ext cx="2971801" cy="33932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 flipH="1">
            <a:off x="3438625" y="2159000"/>
            <a:ext cx="127000" cy="589053"/>
            <a:chOff x="5286500" y="2865120"/>
            <a:chExt cx="152400" cy="706864"/>
          </a:xfrm>
        </p:grpSpPr>
        <p:sp>
          <p:nvSpPr>
            <p:cNvPr id="40" name="Rectangle 39"/>
            <p:cNvSpPr/>
            <p:nvPr/>
          </p:nvSpPr>
          <p:spPr>
            <a:xfrm>
              <a:off x="5286500" y="2865120"/>
              <a:ext cx="152400" cy="33528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rot="16200000" flipH="1">
              <a:off x="5177422" y="3384681"/>
              <a:ext cx="371585" cy="302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 flipH="1">
            <a:off x="1805187" y="2194124"/>
            <a:ext cx="1530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dirty="0"/>
              <a:t>file’s root pointer</a:t>
            </a:r>
          </a:p>
        </p:txBody>
      </p:sp>
      <p:grpSp>
        <p:nvGrpSpPr>
          <p:cNvPr id="52" name="Group 51"/>
          <p:cNvGrpSpPr/>
          <p:nvPr/>
        </p:nvGrpSpPr>
        <p:grpSpPr>
          <a:xfrm flipH="1">
            <a:off x="3442751" y="2159000"/>
            <a:ext cx="1883759" cy="585682"/>
            <a:chOff x="3173439" y="2865120"/>
            <a:chExt cx="2260511" cy="702818"/>
          </a:xfrm>
        </p:grpSpPr>
        <p:cxnSp>
          <p:nvCxnSpPr>
            <p:cNvPr id="46" name="Straight Arrow Connector 45"/>
            <p:cNvCxnSpPr/>
            <p:nvPr/>
          </p:nvCxnSpPr>
          <p:spPr>
            <a:xfrm rot="5400000">
              <a:off x="4081825" y="2287063"/>
              <a:ext cx="372489" cy="218926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5281550" y="2865120"/>
              <a:ext cx="152400" cy="335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</p:grpSp>
      <p:sp>
        <p:nvSpPr>
          <p:cNvPr id="39" name="Content Placeholder 2"/>
          <p:cNvSpPr txBox="1">
            <a:spLocks/>
          </p:cNvSpPr>
          <p:nvPr/>
        </p:nvSpPr>
        <p:spPr>
          <a:xfrm>
            <a:off x="1143000" y="4635500"/>
            <a:ext cx="6921500" cy="952501"/>
          </a:xfrm>
          <a:prstGeom prst="rect">
            <a:avLst/>
          </a:prstGeom>
        </p:spPr>
        <p:txBody>
          <a:bodyPr vert="horz" lIns="76200" tIns="38100" rIns="76200" bIns="38100" rtlCol="0">
            <a:noAutofit/>
          </a:bodyPr>
          <a:lstStyle/>
          <a:p>
            <a:pPr marL="285739" indent="-285739" defTabSz="76197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500" dirty="0">
                <a:latin typeface="DengXian" charset="-122"/>
                <a:ea typeface="DengXian" charset="-122"/>
                <a:cs typeface="DengXian" charset="-122"/>
              </a:rPr>
              <a:t>Any change requires bubbling to the FS root</a:t>
            </a:r>
          </a:p>
          <a:p>
            <a:pPr marL="285739" indent="-285739" defTabSz="76197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500" dirty="0">
                <a:latin typeface="DengXian" charset="-122"/>
                <a:ea typeface="DengXian" charset="-122"/>
                <a:cs typeface="DengXian" charset="-122"/>
              </a:rPr>
              <a:t>Small writes require large copying overhead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70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1" grpId="0" animBg="1"/>
      <p:bldP spid="32" grpId="0" animBg="1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Short-Circuit Shadow Paging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1143000" y="1333500"/>
            <a:ext cx="7175500" cy="762000"/>
          </a:xfrm>
          <a:prstGeom prst="rect">
            <a:avLst/>
          </a:prstGeom>
        </p:spPr>
        <p:txBody>
          <a:bodyPr vert="horz" lIns="76200" tIns="38100" rIns="76200" bIns="38100" rtlCol="0">
            <a:normAutofit fontScale="92500" lnSpcReduction="20000"/>
          </a:bodyPr>
          <a:lstStyle/>
          <a:p>
            <a:pPr marL="285739" indent="-285739" defTabSz="76197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667" dirty="0">
                <a:latin typeface="DengXian" charset="-122"/>
                <a:ea typeface="DengXian" charset="-122"/>
                <a:cs typeface="DengXian" charset="-122"/>
              </a:rPr>
              <a:t>Inspired by shadow paging</a:t>
            </a:r>
          </a:p>
          <a:p>
            <a:pPr marL="619100" lvl="1" indent="-238115" defTabSz="76197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333" dirty="0">
                <a:latin typeface="DengXian" charset="-122"/>
                <a:ea typeface="DengXian" charset="-122"/>
                <a:cs typeface="DengXian" charset="-122"/>
              </a:rPr>
              <a:t>Optimization: In-place update when possible</a:t>
            </a:r>
          </a:p>
        </p:txBody>
      </p:sp>
    </p:spTree>
    <p:extLst>
      <p:ext uri="{BB962C8B-B14F-4D97-AF65-F5344CB8AC3E}">
        <p14:creationId xmlns:p14="http://schemas.microsoft.com/office/powerpoint/2010/main" val="1143319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Short-Circuit Shadow Paging</a:t>
            </a: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143000" y="4508500"/>
            <a:ext cx="7175500" cy="8890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/>
          <a:p>
            <a:pPr marL="285739" indent="-285739" defTabSz="76197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500" dirty="0">
                <a:latin typeface="DengXian" charset="-122"/>
                <a:ea typeface="DengXian" charset="-122"/>
                <a:cs typeface="DengXian" charset="-122"/>
              </a:rPr>
              <a:t>Uses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byte-addressability</a:t>
            </a:r>
            <a:r>
              <a:rPr lang="en-US" sz="2500" dirty="0">
                <a:latin typeface="DengXian" charset="-122"/>
                <a:ea typeface="DengXian" charset="-122"/>
                <a:cs typeface="DengXian" charset="-122"/>
              </a:rPr>
              <a:t> and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atomic 64b writes</a:t>
            </a:r>
          </a:p>
        </p:txBody>
      </p:sp>
      <p:cxnSp>
        <p:nvCxnSpPr>
          <p:cNvPr id="21" name="Straight Arrow Connector 20"/>
          <p:cNvCxnSpPr>
            <a:endCxn id="16" idx="0"/>
          </p:cNvCxnSpPr>
          <p:nvPr/>
        </p:nvCxnSpPr>
        <p:spPr>
          <a:xfrm flipH="1">
            <a:off x="2782766" y="3031579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 flipH="1">
            <a:off x="4090216" y="33109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ectangle 7"/>
          <p:cNvSpPr/>
          <p:nvPr/>
        </p:nvSpPr>
        <p:spPr>
          <a:xfrm flipH="1">
            <a:off x="4482450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</a:t>
            </a:r>
          </a:p>
        </p:txBody>
      </p:sp>
      <p:cxnSp>
        <p:nvCxnSpPr>
          <p:cNvPr id="9" name="Straight Arrow Connector 8"/>
          <p:cNvCxnSpPr>
            <a:endCxn id="7" idx="0"/>
          </p:cNvCxnSpPr>
          <p:nvPr/>
        </p:nvCxnSpPr>
        <p:spPr>
          <a:xfrm rot="10800000" flipH="1" flipV="1">
            <a:off x="3697981" y="3031579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8" idx="0"/>
          </p:cNvCxnSpPr>
          <p:nvPr/>
        </p:nvCxnSpPr>
        <p:spPr>
          <a:xfrm rot="16200000" flipH="1">
            <a:off x="4473494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flipH="1">
            <a:off x="3697981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</a:t>
            </a:r>
          </a:p>
        </p:txBody>
      </p:sp>
      <p:cxnSp>
        <p:nvCxnSpPr>
          <p:cNvPr id="12" name="Straight Arrow Connector 11"/>
          <p:cNvCxnSpPr>
            <a:endCxn id="11" idx="0"/>
          </p:cNvCxnSpPr>
          <p:nvPr/>
        </p:nvCxnSpPr>
        <p:spPr>
          <a:xfrm rot="5400000">
            <a:off x="3950513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 flipH="1">
            <a:off x="3502125" y="3006180"/>
            <a:ext cx="1674917" cy="1311821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6" name="Rectangle 15"/>
          <p:cNvSpPr/>
          <p:nvPr/>
        </p:nvSpPr>
        <p:spPr>
          <a:xfrm flipH="1">
            <a:off x="2521276" y="33109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" name="Rectangle 16"/>
          <p:cNvSpPr/>
          <p:nvPr/>
        </p:nvSpPr>
        <p:spPr>
          <a:xfrm flipH="1">
            <a:off x="2913511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8" name="Straight Arrow Connector 17"/>
          <p:cNvCxnSpPr>
            <a:endCxn id="17" idx="0"/>
          </p:cNvCxnSpPr>
          <p:nvPr/>
        </p:nvCxnSpPr>
        <p:spPr>
          <a:xfrm rot="16200000" flipH="1">
            <a:off x="2904555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 flipH="1">
            <a:off x="2129042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20" name="Straight Arrow Connector 19"/>
          <p:cNvCxnSpPr>
            <a:endCxn id="19" idx="0"/>
          </p:cNvCxnSpPr>
          <p:nvPr/>
        </p:nvCxnSpPr>
        <p:spPr>
          <a:xfrm rot="5400000">
            <a:off x="2381576" y="3599334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 flipH="1">
            <a:off x="5558042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A’</a:t>
            </a:r>
          </a:p>
        </p:txBody>
      </p:sp>
      <p:sp>
        <p:nvSpPr>
          <p:cNvPr id="32" name="Rectangle 31"/>
          <p:cNvSpPr/>
          <p:nvPr/>
        </p:nvSpPr>
        <p:spPr>
          <a:xfrm flipH="1">
            <a:off x="6335021" y="3869779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B’</a:t>
            </a:r>
          </a:p>
        </p:txBody>
      </p:sp>
      <p:grpSp>
        <p:nvGrpSpPr>
          <p:cNvPr id="4" name="Group 49"/>
          <p:cNvGrpSpPr/>
          <p:nvPr/>
        </p:nvGrpSpPr>
        <p:grpSpPr>
          <a:xfrm flipH="1">
            <a:off x="5793316" y="3310413"/>
            <a:ext cx="784471" cy="558800"/>
            <a:chOff x="1748106" y="4246815"/>
            <a:chExt cx="941365" cy="670560"/>
          </a:xfrm>
        </p:grpSpPr>
        <p:sp>
          <p:nvSpPr>
            <p:cNvPr id="25" name="Rectangle 24"/>
            <p:cNvSpPr/>
            <p:nvPr/>
          </p:nvSpPr>
          <p:spPr>
            <a:xfrm>
              <a:off x="1905000" y="4246815"/>
              <a:ext cx="627575" cy="335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5400000">
              <a:off x="1737360" y="4592841"/>
              <a:ext cx="335280" cy="3137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16200000" flipH="1">
              <a:off x="2364937" y="4592841"/>
              <a:ext cx="335280" cy="3137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52"/>
          <p:cNvGrpSpPr/>
          <p:nvPr/>
        </p:nvGrpSpPr>
        <p:grpSpPr>
          <a:xfrm flipH="1">
            <a:off x="3502125" y="2159000"/>
            <a:ext cx="127000" cy="589053"/>
            <a:chOff x="5286500" y="2865120"/>
            <a:chExt cx="152400" cy="706864"/>
          </a:xfrm>
        </p:grpSpPr>
        <p:sp>
          <p:nvSpPr>
            <p:cNvPr id="40" name="Rectangle 39"/>
            <p:cNvSpPr/>
            <p:nvPr/>
          </p:nvSpPr>
          <p:spPr>
            <a:xfrm>
              <a:off x="5286500" y="2865120"/>
              <a:ext cx="152400" cy="33528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rot="16200000" flipH="1">
              <a:off x="5173468" y="3384681"/>
              <a:ext cx="371585" cy="302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 flipH="1">
            <a:off x="1868687" y="2194124"/>
            <a:ext cx="1530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dirty="0"/>
              <a:t>file’s root pointer</a:t>
            </a:r>
          </a:p>
        </p:txBody>
      </p:sp>
      <p:sp>
        <p:nvSpPr>
          <p:cNvPr id="6" name="Rectangle 5"/>
          <p:cNvSpPr/>
          <p:nvPr/>
        </p:nvSpPr>
        <p:spPr>
          <a:xfrm flipH="1">
            <a:off x="3305746" y="2752179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13" name="Group 50"/>
          <p:cNvGrpSpPr/>
          <p:nvPr/>
        </p:nvGrpSpPr>
        <p:grpSpPr>
          <a:xfrm flipH="1">
            <a:off x="3697981" y="2752179"/>
            <a:ext cx="2476499" cy="555428"/>
            <a:chOff x="2232075" y="3576935"/>
            <a:chExt cx="2971799" cy="666514"/>
          </a:xfrm>
        </p:grpSpPr>
        <p:sp>
          <p:nvSpPr>
            <p:cNvPr id="35" name="Rectangle 34"/>
            <p:cNvSpPr/>
            <p:nvPr/>
          </p:nvSpPr>
          <p:spPr>
            <a:xfrm>
              <a:off x="5043963" y="3576935"/>
              <a:ext cx="159911" cy="335280"/>
            </a:xfrm>
            <a:prstGeom prst="rect">
              <a:avLst/>
            </a:prstGeom>
            <a:ln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36" name="Straight Arrow Connector 35"/>
            <p:cNvCxnSpPr>
              <a:stCxn id="35" idx="2"/>
            </p:cNvCxnSpPr>
            <p:nvPr/>
          </p:nvCxnSpPr>
          <p:spPr>
            <a:xfrm rot="5400000">
              <a:off x="3512380" y="2631910"/>
              <a:ext cx="331234" cy="289184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1143000" y="1333500"/>
            <a:ext cx="7175500" cy="762000"/>
          </a:xfrm>
          <a:prstGeom prst="rect">
            <a:avLst/>
          </a:prstGeom>
        </p:spPr>
        <p:txBody>
          <a:bodyPr vert="horz" lIns="76200" tIns="38100" rIns="76200" bIns="38100" rtlCol="0">
            <a:normAutofit fontScale="92500" lnSpcReduction="20000"/>
          </a:bodyPr>
          <a:lstStyle/>
          <a:p>
            <a:pPr marL="285739" indent="-285739" defTabSz="76197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667" dirty="0">
                <a:latin typeface="DengXian" charset="-122"/>
                <a:ea typeface="DengXian" charset="-122"/>
                <a:cs typeface="DengXian" charset="-122"/>
              </a:rPr>
              <a:t>Inspired by shadow paging</a:t>
            </a:r>
          </a:p>
          <a:p>
            <a:pPr marL="619100" lvl="1" indent="-238115" defTabSz="76197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333" dirty="0">
                <a:latin typeface="DengXian" charset="-122"/>
                <a:ea typeface="DengXian" charset="-122"/>
                <a:cs typeface="DengXian" charset="-122"/>
              </a:rPr>
              <a:t>Optimization: In-place update when possible</a:t>
            </a:r>
          </a:p>
        </p:txBody>
      </p:sp>
    </p:spTree>
    <p:extLst>
      <p:ext uri="{BB962C8B-B14F-4D97-AF65-F5344CB8AC3E}">
        <p14:creationId xmlns:p14="http://schemas.microsoft.com/office/powerpoint/2010/main" val="2589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1" grpId="0" animBg="1"/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893408" y="42926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5" name="Straight Arrow Connector 14"/>
          <p:cNvCxnSpPr>
            <a:endCxn id="14" idx="0"/>
          </p:cNvCxnSpPr>
          <p:nvPr/>
        </p:nvCxnSpPr>
        <p:spPr>
          <a:xfrm rot="16200000" flipH="1">
            <a:off x="4884453" y="40221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flipH="1">
            <a:off x="4431268" y="3387180"/>
            <a:ext cx="1674917" cy="1311821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Opt. 1</a:t>
            </a:r>
            <a:r>
              <a:rPr lang="en-US" dirty="0"/>
              <a:t>: In-Place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Aligned 64-bit writes are performed in place</a:t>
            </a:r>
          </a:p>
          <a:p>
            <a:pPr lvl="1"/>
            <a:r>
              <a:rPr lang="en-US" dirty="0"/>
              <a:t>Data and metadata</a:t>
            </a:r>
          </a:p>
        </p:txBody>
      </p:sp>
      <p:cxnSp>
        <p:nvCxnSpPr>
          <p:cNvPr id="4" name="Straight Arrow Connector 3"/>
          <p:cNvCxnSpPr>
            <a:endCxn id="11" idx="0"/>
          </p:cNvCxnSpPr>
          <p:nvPr/>
        </p:nvCxnSpPr>
        <p:spPr>
          <a:xfrm>
            <a:off x="4108939" y="3454400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932235" y="37338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" name="Rectangle 5"/>
          <p:cNvSpPr/>
          <p:nvPr/>
        </p:nvSpPr>
        <p:spPr>
          <a:xfrm>
            <a:off x="2540001" y="42926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7" name="Straight Arrow Connector 6"/>
          <p:cNvCxnSpPr>
            <a:endCxn id="5" idx="0"/>
          </p:cNvCxnSpPr>
          <p:nvPr/>
        </p:nvCxnSpPr>
        <p:spPr>
          <a:xfrm rot="10800000" flipV="1">
            <a:off x="3193725" y="3454400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" idx="0"/>
          </p:cNvCxnSpPr>
          <p:nvPr/>
        </p:nvCxnSpPr>
        <p:spPr>
          <a:xfrm rot="5400000">
            <a:off x="2792534" y="40221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324470" y="42926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rot="16200000" flipH="1">
            <a:off x="3315515" y="40221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01174" y="37338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2" name="Rectangle 11"/>
          <p:cNvSpPr/>
          <p:nvPr/>
        </p:nvSpPr>
        <p:spPr>
          <a:xfrm>
            <a:off x="4108939" y="42926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3" name="Straight Arrow Connector 12"/>
          <p:cNvCxnSpPr>
            <a:endCxn id="12" idx="0"/>
          </p:cNvCxnSpPr>
          <p:nvPr/>
        </p:nvCxnSpPr>
        <p:spPr>
          <a:xfrm rot="5400000">
            <a:off x="4361473" y="4022155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52"/>
          <p:cNvGrpSpPr/>
          <p:nvPr/>
        </p:nvGrpSpPr>
        <p:grpSpPr>
          <a:xfrm>
            <a:off x="3916303" y="2581821"/>
            <a:ext cx="127000" cy="589053"/>
            <a:chOff x="5286500" y="2865120"/>
            <a:chExt cx="152400" cy="706864"/>
          </a:xfrm>
        </p:grpSpPr>
        <p:sp>
          <p:nvSpPr>
            <p:cNvPr id="17" name="Rectangle 16"/>
            <p:cNvSpPr/>
            <p:nvPr/>
          </p:nvSpPr>
          <p:spPr>
            <a:xfrm>
              <a:off x="5286500" y="2865120"/>
              <a:ext cx="152400" cy="33528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6200000" flipH="1">
              <a:off x="5173468" y="3384681"/>
              <a:ext cx="371585" cy="302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4146387" y="2616945"/>
            <a:ext cx="1530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file’s root pointer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16705" y="3175000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7" name="Group 26"/>
          <p:cNvGrpSpPr/>
          <p:nvPr/>
        </p:nvGrpSpPr>
        <p:grpSpPr>
          <a:xfrm>
            <a:off x="5135468" y="3799531"/>
            <a:ext cx="1664673" cy="772469"/>
            <a:chOff x="2769316" y="4052052"/>
            <a:chExt cx="1997608" cy="926963"/>
          </a:xfrm>
        </p:grpSpPr>
        <p:sp>
          <p:nvSpPr>
            <p:cNvPr id="21" name="Rectangle 20"/>
            <p:cNvSpPr/>
            <p:nvPr/>
          </p:nvSpPr>
          <p:spPr>
            <a:xfrm>
              <a:off x="2769316" y="4643735"/>
              <a:ext cx="159911" cy="335280"/>
            </a:xfrm>
            <a:prstGeom prst="rect">
              <a:avLst/>
            </a:prstGeom>
            <a:ln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58819" y="4052052"/>
              <a:ext cx="1508105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in-place write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10800000" flipV="1">
              <a:off x="2996443" y="4402334"/>
              <a:ext cx="338576" cy="1506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 flipH="1">
            <a:off x="6017521" y="4292600"/>
            <a:ext cx="522979" cy="2794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grpSp>
        <p:nvGrpSpPr>
          <p:cNvPr id="31" name="Group 49"/>
          <p:cNvGrpSpPr/>
          <p:nvPr/>
        </p:nvGrpSpPr>
        <p:grpSpPr>
          <a:xfrm flipH="1">
            <a:off x="4826000" y="3733233"/>
            <a:ext cx="1434287" cy="558800"/>
            <a:chOff x="1748106" y="4246815"/>
            <a:chExt cx="1721144" cy="670560"/>
          </a:xfrm>
        </p:grpSpPr>
        <p:sp>
          <p:nvSpPr>
            <p:cNvPr id="32" name="Rectangle 31"/>
            <p:cNvSpPr/>
            <p:nvPr/>
          </p:nvSpPr>
          <p:spPr>
            <a:xfrm>
              <a:off x="3312356" y="4246815"/>
              <a:ext cx="156894" cy="335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33" name="Straight Arrow Connector 32"/>
            <p:cNvCxnSpPr>
              <a:stCxn id="32" idx="2"/>
            </p:cNvCxnSpPr>
            <p:nvPr/>
          </p:nvCxnSpPr>
          <p:spPr>
            <a:xfrm rot="5400000">
              <a:off x="2401815" y="3928386"/>
              <a:ext cx="335280" cy="164269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496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280823"/>
            <a:ext cx="7245424" cy="4116678"/>
          </a:xfrm>
        </p:spPr>
        <p:txBody>
          <a:bodyPr/>
          <a:lstStyle/>
          <a:p>
            <a:r>
              <a:rPr lang="en-US" dirty="0"/>
              <a:t>Appends committed by updating file size</a:t>
            </a:r>
          </a:p>
        </p:txBody>
      </p:sp>
      <p:cxnSp>
        <p:nvCxnSpPr>
          <p:cNvPr id="4" name="Straight Arrow Connector 3"/>
          <p:cNvCxnSpPr>
            <a:endCxn id="11" idx="0"/>
          </p:cNvCxnSpPr>
          <p:nvPr/>
        </p:nvCxnSpPr>
        <p:spPr>
          <a:xfrm>
            <a:off x="4108699" y="3323943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931995" y="36033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" name="Rectangle 5"/>
          <p:cNvSpPr/>
          <p:nvPr/>
        </p:nvSpPr>
        <p:spPr>
          <a:xfrm>
            <a:off x="2539761" y="41621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7" name="Straight Arrow Connector 6"/>
          <p:cNvCxnSpPr>
            <a:endCxn id="5" idx="0"/>
          </p:cNvCxnSpPr>
          <p:nvPr/>
        </p:nvCxnSpPr>
        <p:spPr>
          <a:xfrm rot="10800000" flipV="1">
            <a:off x="3193485" y="3323943"/>
            <a:ext cx="653724" cy="2794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" idx="0"/>
          </p:cNvCxnSpPr>
          <p:nvPr/>
        </p:nvCxnSpPr>
        <p:spPr>
          <a:xfrm rot="5400000">
            <a:off x="2792294" y="3891698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324230" y="41621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rot="16200000" flipH="1">
            <a:off x="3315275" y="3891698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00934" y="36033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2" name="Rectangle 11"/>
          <p:cNvSpPr/>
          <p:nvPr/>
        </p:nvSpPr>
        <p:spPr>
          <a:xfrm>
            <a:off x="4108699" y="41621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3" name="Straight Arrow Connector 12"/>
          <p:cNvCxnSpPr>
            <a:endCxn id="12" idx="0"/>
          </p:cNvCxnSpPr>
          <p:nvPr/>
        </p:nvCxnSpPr>
        <p:spPr>
          <a:xfrm rot="5400000">
            <a:off x="4361233" y="3891698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893168" y="41621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5" name="Straight Arrow Connector 14"/>
          <p:cNvCxnSpPr>
            <a:endCxn id="14" idx="0"/>
          </p:cNvCxnSpPr>
          <p:nvPr/>
        </p:nvCxnSpPr>
        <p:spPr>
          <a:xfrm rot="16200000" flipH="1">
            <a:off x="4884213" y="3891698"/>
            <a:ext cx="279400" cy="26149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52"/>
          <p:cNvGrpSpPr/>
          <p:nvPr/>
        </p:nvGrpSpPr>
        <p:grpSpPr>
          <a:xfrm>
            <a:off x="3840212" y="2451364"/>
            <a:ext cx="254000" cy="589053"/>
            <a:chOff x="5195478" y="2865120"/>
            <a:chExt cx="304800" cy="706864"/>
          </a:xfrm>
        </p:grpSpPr>
        <p:sp>
          <p:nvSpPr>
            <p:cNvPr id="17" name="Rectangle 16"/>
            <p:cNvSpPr/>
            <p:nvPr/>
          </p:nvSpPr>
          <p:spPr>
            <a:xfrm>
              <a:off x="5195478" y="2865120"/>
              <a:ext cx="152400" cy="33528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6200000" flipH="1">
              <a:off x="5173468" y="3384681"/>
              <a:ext cx="371585" cy="302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5347878" y="2865120"/>
              <a:ext cx="152400" cy="33528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267049" y="2387865"/>
            <a:ext cx="20006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file’s root pointer + size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16465" y="3044543"/>
            <a:ext cx="522979" cy="279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4" name="Rectangle 33"/>
          <p:cNvSpPr/>
          <p:nvPr/>
        </p:nvSpPr>
        <p:spPr>
          <a:xfrm>
            <a:off x="2436813" y="4078057"/>
            <a:ext cx="2587100" cy="46880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5" name="Rectangle 34"/>
          <p:cNvSpPr/>
          <p:nvPr/>
        </p:nvSpPr>
        <p:spPr>
          <a:xfrm>
            <a:off x="5022414" y="4162143"/>
            <a:ext cx="392233" cy="2794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3" name="Group 26"/>
          <p:cNvGrpSpPr/>
          <p:nvPr/>
        </p:nvGrpSpPr>
        <p:grpSpPr>
          <a:xfrm>
            <a:off x="5023914" y="3669075"/>
            <a:ext cx="2145871" cy="772469"/>
            <a:chOff x="929816" y="4052052"/>
            <a:chExt cx="2575045" cy="926963"/>
          </a:xfrm>
        </p:grpSpPr>
        <p:sp>
          <p:nvSpPr>
            <p:cNvPr id="21" name="Rectangle 20"/>
            <p:cNvSpPr/>
            <p:nvPr/>
          </p:nvSpPr>
          <p:spPr>
            <a:xfrm>
              <a:off x="929816" y="4643735"/>
              <a:ext cx="347510" cy="335280"/>
            </a:xfrm>
            <a:prstGeom prst="rect">
              <a:avLst/>
            </a:prstGeom>
            <a:ln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77080" y="4052052"/>
              <a:ext cx="172778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in-place append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10800000" flipV="1">
              <a:off x="1476697" y="4421382"/>
              <a:ext cx="428305" cy="15061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26"/>
          <p:cNvGrpSpPr/>
          <p:nvPr/>
        </p:nvGrpSpPr>
        <p:grpSpPr>
          <a:xfrm>
            <a:off x="3963903" y="2451364"/>
            <a:ext cx="2374295" cy="809511"/>
            <a:chOff x="128486" y="3468437"/>
            <a:chExt cx="2849154" cy="971413"/>
          </a:xfrm>
        </p:grpSpPr>
        <p:sp>
          <p:nvSpPr>
            <p:cNvPr id="37" name="Rectangle 36"/>
            <p:cNvSpPr/>
            <p:nvPr/>
          </p:nvSpPr>
          <p:spPr>
            <a:xfrm>
              <a:off x="128486" y="3468437"/>
              <a:ext cx="173755" cy="335280"/>
            </a:xfrm>
            <a:prstGeom prst="rect">
              <a:avLst/>
            </a:prstGeom>
            <a:ln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351657" y="4052052"/>
              <a:ext cx="1625983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file size update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rot="10800000">
              <a:off x="459136" y="3849440"/>
              <a:ext cx="784468" cy="3308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2435314" y="4078057"/>
            <a:ext cx="2878191" cy="468807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1" name="Title 40"/>
          <p:cNvSpPr>
            <a:spLocks noGrp="1"/>
          </p:cNvSpPr>
          <p:nvPr>
            <p:ph type="title"/>
          </p:nvPr>
        </p:nvSpPr>
        <p:spPr>
          <a:xfrm>
            <a:off x="457200" y="230399"/>
            <a:ext cx="8352928" cy="900000"/>
          </a:xfrm>
        </p:spPr>
        <p:txBody>
          <a:bodyPr>
            <a:noAutofit/>
          </a:bodyPr>
          <a:lstStyle/>
          <a:p>
            <a:pPr lvl="0"/>
            <a:r>
              <a:rPr lang="en-US" u="sng" dirty="0"/>
              <a:t>Opt. 2</a:t>
            </a:r>
            <a:r>
              <a:rPr lang="en-US" dirty="0"/>
              <a:t>: Exploit Data-Metadata Invariants</a:t>
            </a:r>
          </a:p>
        </p:txBody>
      </p:sp>
    </p:spTree>
    <p:extLst>
      <p:ext uri="{BB962C8B-B14F-4D97-AF65-F5344CB8AC3E}">
        <p14:creationId xmlns:p14="http://schemas.microsoft.com/office/powerpoint/2010/main" val="174555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0254"/>
            <a:ext cx="7677472" cy="745746"/>
          </a:xfrm>
        </p:spPr>
        <p:txBody>
          <a:bodyPr/>
          <a:lstStyle/>
          <a:p>
            <a:r>
              <a:rPr lang="en-US" dirty="0"/>
              <a:t>BPFS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8499" y="1035258"/>
            <a:ext cx="75006" cy="22501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 4"/>
          <p:cNvSpPr/>
          <p:nvPr/>
        </p:nvSpPr>
        <p:spPr>
          <a:xfrm>
            <a:off x="3713505" y="1035258"/>
            <a:ext cx="75006" cy="22501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" name="Rectangle 5"/>
          <p:cNvSpPr/>
          <p:nvPr/>
        </p:nvSpPr>
        <p:spPr>
          <a:xfrm>
            <a:off x="3488486" y="1485295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Rectangle 6"/>
          <p:cNvSpPr/>
          <p:nvPr/>
        </p:nvSpPr>
        <p:spPr>
          <a:xfrm>
            <a:off x="2888436" y="1935333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ectangle 7"/>
          <p:cNvSpPr/>
          <p:nvPr/>
        </p:nvSpPr>
        <p:spPr>
          <a:xfrm>
            <a:off x="4088536" y="1935333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Rectangle 8"/>
          <p:cNvSpPr/>
          <p:nvPr/>
        </p:nvSpPr>
        <p:spPr>
          <a:xfrm>
            <a:off x="2588411" y="2385370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Rectangle 9"/>
          <p:cNvSpPr/>
          <p:nvPr/>
        </p:nvSpPr>
        <p:spPr>
          <a:xfrm>
            <a:off x="3188461" y="2385370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Rectangle 10"/>
          <p:cNvSpPr/>
          <p:nvPr/>
        </p:nvSpPr>
        <p:spPr>
          <a:xfrm>
            <a:off x="3788511" y="2385370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2" name="Rectangle 11"/>
          <p:cNvSpPr/>
          <p:nvPr/>
        </p:nvSpPr>
        <p:spPr>
          <a:xfrm>
            <a:off x="4388561" y="2385370"/>
            <a:ext cx="450038" cy="2250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3" name="Straight Arrow Connector 12"/>
          <p:cNvCxnSpPr/>
          <p:nvPr/>
        </p:nvCxnSpPr>
        <p:spPr>
          <a:xfrm rot="10800000" flipV="1">
            <a:off x="3113455" y="1710314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8" idx="0"/>
          </p:cNvCxnSpPr>
          <p:nvPr/>
        </p:nvCxnSpPr>
        <p:spPr>
          <a:xfrm>
            <a:off x="3863517" y="1710314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2775927" y="2197854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3976027" y="2197854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3225964" y="2197854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4426064" y="2197854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3601777" y="1372004"/>
            <a:ext cx="225018" cy="156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Left Brace 19"/>
          <p:cNvSpPr/>
          <p:nvPr/>
        </p:nvSpPr>
        <p:spPr>
          <a:xfrm flipH="1">
            <a:off x="6788759" y="1035257"/>
            <a:ext cx="150013" cy="165013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" name="Rectangle 21"/>
          <p:cNvSpPr/>
          <p:nvPr/>
        </p:nvSpPr>
        <p:spPr>
          <a:xfrm>
            <a:off x="2513406" y="2310365"/>
            <a:ext cx="2400199" cy="3750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57" name="Straight Connector 56"/>
          <p:cNvCxnSpPr>
            <a:stCxn id="9" idx="0"/>
            <a:endCxn id="9" idx="2"/>
          </p:cNvCxnSpPr>
          <p:nvPr/>
        </p:nvCxnSpPr>
        <p:spPr>
          <a:xfrm rot="16200000" flipH="1">
            <a:off x="2700921" y="249787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708532" y="2910414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1596023" y="3172935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2009339" y="3136214"/>
            <a:ext cx="224238" cy="22423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333501" y="3285445"/>
            <a:ext cx="1200100" cy="3750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54" name="Straight Arrow Connector 53"/>
          <p:cNvCxnSpPr>
            <a:endCxn id="23" idx="0"/>
          </p:cNvCxnSpPr>
          <p:nvPr/>
        </p:nvCxnSpPr>
        <p:spPr>
          <a:xfrm rot="10800000" flipV="1">
            <a:off x="1933552" y="2610388"/>
            <a:ext cx="1029892" cy="3000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Left Brace 60"/>
          <p:cNvSpPr/>
          <p:nvPr/>
        </p:nvSpPr>
        <p:spPr>
          <a:xfrm rot="16200000">
            <a:off x="1858544" y="3737209"/>
            <a:ext cx="150013" cy="12001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4" name="TextBox 63"/>
          <p:cNvSpPr txBox="1"/>
          <p:nvPr/>
        </p:nvSpPr>
        <p:spPr>
          <a:xfrm>
            <a:off x="1403943" y="4450059"/>
            <a:ext cx="1125093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 dirty="0"/>
              <a:t>directory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88735" y="2910414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2" name="Rectangle 41"/>
          <p:cNvSpPr/>
          <p:nvPr/>
        </p:nvSpPr>
        <p:spPr>
          <a:xfrm>
            <a:off x="5888685" y="3360451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3" name="Rectangle 42"/>
          <p:cNvSpPr/>
          <p:nvPr/>
        </p:nvSpPr>
        <p:spPr>
          <a:xfrm>
            <a:off x="7088785" y="3360451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4" name="Rectangle 43"/>
          <p:cNvSpPr/>
          <p:nvPr/>
        </p:nvSpPr>
        <p:spPr>
          <a:xfrm>
            <a:off x="5588660" y="3810489"/>
            <a:ext cx="450038" cy="2250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5" name="Rectangle 44"/>
          <p:cNvSpPr/>
          <p:nvPr/>
        </p:nvSpPr>
        <p:spPr>
          <a:xfrm>
            <a:off x="6188710" y="3810489"/>
            <a:ext cx="450038" cy="22501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6" name="Rectangle 45"/>
          <p:cNvSpPr/>
          <p:nvPr/>
        </p:nvSpPr>
        <p:spPr>
          <a:xfrm>
            <a:off x="6788760" y="3810489"/>
            <a:ext cx="450038" cy="2250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7" name="Rectangle 46"/>
          <p:cNvSpPr/>
          <p:nvPr/>
        </p:nvSpPr>
        <p:spPr>
          <a:xfrm>
            <a:off x="7388810" y="3810489"/>
            <a:ext cx="450038" cy="2250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48" name="Straight Arrow Connector 47"/>
          <p:cNvCxnSpPr>
            <a:endCxn id="42" idx="0"/>
          </p:cNvCxnSpPr>
          <p:nvPr/>
        </p:nvCxnSpPr>
        <p:spPr>
          <a:xfrm rot="10800000" flipV="1">
            <a:off x="6113704" y="3135433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3" idx="0"/>
          </p:cNvCxnSpPr>
          <p:nvPr/>
        </p:nvCxnSpPr>
        <p:spPr>
          <a:xfrm>
            <a:off x="6863766" y="3135433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4" idx="0"/>
          </p:cNvCxnSpPr>
          <p:nvPr/>
        </p:nvCxnSpPr>
        <p:spPr>
          <a:xfrm rot="5400000">
            <a:off x="5776176" y="362297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46" idx="0"/>
          </p:cNvCxnSpPr>
          <p:nvPr/>
        </p:nvCxnSpPr>
        <p:spPr>
          <a:xfrm rot="5400000">
            <a:off x="6976276" y="362297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47" idx="0"/>
          </p:cNvCxnSpPr>
          <p:nvPr/>
        </p:nvCxnSpPr>
        <p:spPr>
          <a:xfrm rot="16200000" flipH="1">
            <a:off x="7426313" y="362297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13655" y="3735482"/>
            <a:ext cx="2400199" cy="3750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56" name="Straight Arrow Connector 55"/>
          <p:cNvCxnSpPr>
            <a:endCxn id="41" idx="0"/>
          </p:cNvCxnSpPr>
          <p:nvPr/>
        </p:nvCxnSpPr>
        <p:spPr>
          <a:xfrm>
            <a:off x="4763592" y="2610388"/>
            <a:ext cx="1950162" cy="3000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Left Brace 62"/>
          <p:cNvSpPr/>
          <p:nvPr/>
        </p:nvSpPr>
        <p:spPr>
          <a:xfrm rot="16200000">
            <a:off x="6638748" y="3137160"/>
            <a:ext cx="150013" cy="240019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6" name="TextBox 65"/>
          <p:cNvSpPr txBox="1"/>
          <p:nvPr/>
        </p:nvSpPr>
        <p:spPr>
          <a:xfrm>
            <a:off x="6155645" y="4450059"/>
            <a:ext cx="1128722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 dirty="0"/>
              <a:t>file</a:t>
            </a:r>
          </a:p>
        </p:txBody>
      </p:sp>
      <p:cxnSp>
        <p:nvCxnSpPr>
          <p:cNvPr id="68" name="Straight Connector 67"/>
          <p:cNvCxnSpPr/>
          <p:nvPr/>
        </p:nvCxnSpPr>
        <p:spPr>
          <a:xfrm rot="16200000" flipH="1">
            <a:off x="2850934" y="249709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16200000" flipH="1">
            <a:off x="2776709" y="2497098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H="1">
            <a:off x="2551690" y="249709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H="1">
            <a:off x="2625133" y="249709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3300189" y="2497883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H="1">
            <a:off x="3450201" y="2497102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6200000" flipH="1">
            <a:off x="3375977" y="2497101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6200000" flipH="1">
            <a:off x="3150958" y="2497100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H="1">
            <a:off x="3224401" y="249709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6200000" flipH="1">
            <a:off x="3901802" y="249787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4051814" y="2497098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16200000" flipH="1">
            <a:off x="3977589" y="249709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3752571" y="249709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6200000" flipH="1">
            <a:off x="3826014" y="249709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6200000" flipH="1">
            <a:off x="4501852" y="249787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6200000" flipH="1">
            <a:off x="4651864" y="2497098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4577639" y="249709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6200000" flipH="1">
            <a:off x="4352621" y="249709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6200000" flipH="1">
            <a:off x="4426064" y="249709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013529" y="2910414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0" name="Rectangle 29"/>
          <p:cNvSpPr/>
          <p:nvPr/>
        </p:nvSpPr>
        <p:spPr>
          <a:xfrm>
            <a:off x="3413480" y="3360451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1" name="Rectangle 30"/>
          <p:cNvSpPr/>
          <p:nvPr/>
        </p:nvSpPr>
        <p:spPr>
          <a:xfrm>
            <a:off x="4613579" y="3360451"/>
            <a:ext cx="450038" cy="22501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2" name="Rectangle 31"/>
          <p:cNvSpPr/>
          <p:nvPr/>
        </p:nvSpPr>
        <p:spPr>
          <a:xfrm>
            <a:off x="3113455" y="3810489"/>
            <a:ext cx="450038" cy="2250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3" name="Rectangle 32"/>
          <p:cNvSpPr/>
          <p:nvPr/>
        </p:nvSpPr>
        <p:spPr>
          <a:xfrm>
            <a:off x="3713505" y="3810489"/>
            <a:ext cx="450038" cy="2250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4" name="Rectangle 33"/>
          <p:cNvSpPr/>
          <p:nvPr/>
        </p:nvSpPr>
        <p:spPr>
          <a:xfrm>
            <a:off x="4313554" y="3810489"/>
            <a:ext cx="450038" cy="2250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35" name="Straight Arrow Connector 34"/>
          <p:cNvCxnSpPr>
            <a:endCxn id="30" idx="0"/>
          </p:cNvCxnSpPr>
          <p:nvPr/>
        </p:nvCxnSpPr>
        <p:spPr>
          <a:xfrm rot="10800000" flipV="1">
            <a:off x="3638499" y="3135433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31" idx="0"/>
          </p:cNvCxnSpPr>
          <p:nvPr/>
        </p:nvCxnSpPr>
        <p:spPr>
          <a:xfrm>
            <a:off x="4388561" y="3135433"/>
            <a:ext cx="450038" cy="22501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32" idx="0"/>
          </p:cNvCxnSpPr>
          <p:nvPr/>
        </p:nvCxnSpPr>
        <p:spPr>
          <a:xfrm rot="5400000">
            <a:off x="3300970" y="362297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endCxn id="34" idx="0"/>
          </p:cNvCxnSpPr>
          <p:nvPr/>
        </p:nvCxnSpPr>
        <p:spPr>
          <a:xfrm rot="5400000">
            <a:off x="4501070" y="362297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33" idx="0"/>
          </p:cNvCxnSpPr>
          <p:nvPr/>
        </p:nvCxnSpPr>
        <p:spPr>
          <a:xfrm rot="16200000" flipH="1">
            <a:off x="3751008" y="3622973"/>
            <a:ext cx="225018" cy="1500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3038449" y="3735482"/>
            <a:ext cx="1800149" cy="3750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55" name="Straight Arrow Connector 54"/>
          <p:cNvCxnSpPr>
            <a:endCxn id="29" idx="0"/>
          </p:cNvCxnSpPr>
          <p:nvPr/>
        </p:nvCxnSpPr>
        <p:spPr>
          <a:xfrm>
            <a:off x="3561928" y="2611173"/>
            <a:ext cx="676620" cy="29924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Left Brace 61"/>
          <p:cNvSpPr/>
          <p:nvPr/>
        </p:nvSpPr>
        <p:spPr>
          <a:xfrm rot="16200000">
            <a:off x="3863517" y="3437185"/>
            <a:ext cx="150013" cy="180014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5" name="TextBox 64"/>
          <p:cNvSpPr txBox="1"/>
          <p:nvPr/>
        </p:nvSpPr>
        <p:spPr>
          <a:xfrm>
            <a:off x="3131562" y="4450059"/>
            <a:ext cx="1650136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 dirty="0"/>
              <a:t>directory</a:t>
            </a:r>
          </a:p>
        </p:txBody>
      </p:sp>
      <p:cxnSp>
        <p:nvCxnSpPr>
          <p:cNvPr id="87" name="Straight Connector 86"/>
          <p:cNvCxnSpPr/>
          <p:nvPr/>
        </p:nvCxnSpPr>
        <p:spPr>
          <a:xfrm rot="16200000" flipH="1">
            <a:off x="3226746" y="392299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6200000" flipH="1">
            <a:off x="3376759" y="392221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6200000" flipH="1">
            <a:off x="3302534" y="392221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6200000" flipH="1">
            <a:off x="3077515" y="392221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6200000" flipH="1">
            <a:off x="3150958" y="392221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6200000" flipH="1">
            <a:off x="3826796" y="392299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16200000" flipH="1">
            <a:off x="3976809" y="392221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6200000" flipH="1">
            <a:off x="3902584" y="392221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6200000" flipH="1">
            <a:off x="3677565" y="392221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6200000" flipH="1">
            <a:off x="3751008" y="392221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rot="16200000" flipH="1">
            <a:off x="4426845" y="3922997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16200000" flipH="1">
            <a:off x="4576858" y="3922216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16200000" flipH="1">
            <a:off x="4502634" y="3922215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16200000" flipH="1">
            <a:off x="4277614" y="392221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16200000" flipH="1">
            <a:off x="4351058" y="3922214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794501" y="1570446"/>
            <a:ext cx="978709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 dirty="0" err="1"/>
              <a:t>inode</a:t>
            </a:r>
            <a:endParaRPr lang="en-US" sz="1667" dirty="0"/>
          </a:p>
          <a:p>
            <a:pPr algn="ctr"/>
            <a:r>
              <a:rPr lang="en-US" sz="1667" dirty="0"/>
              <a:t>file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962888" y="952501"/>
            <a:ext cx="11301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root pointer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635500" y="1604976"/>
            <a:ext cx="13169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indirect blocks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104971" y="2239976"/>
            <a:ext cx="7040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err="1"/>
              <a:t>inodes</a:t>
            </a:r>
            <a:endParaRPr lang="en-US" sz="1500" dirty="0"/>
          </a:p>
        </p:txBody>
      </p:sp>
      <p:sp>
        <p:nvSpPr>
          <p:cNvPr id="103" name="Rectangle 102"/>
          <p:cNvSpPr/>
          <p:nvPr/>
        </p:nvSpPr>
        <p:spPr>
          <a:xfrm>
            <a:off x="1403943" y="3360454"/>
            <a:ext cx="450038" cy="2250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4" name="Rectangle 103"/>
          <p:cNvSpPr/>
          <p:nvPr/>
        </p:nvSpPr>
        <p:spPr>
          <a:xfrm>
            <a:off x="2003993" y="3360454"/>
            <a:ext cx="450038" cy="2250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05" name="Straight Connector 104"/>
          <p:cNvCxnSpPr/>
          <p:nvPr/>
        </p:nvCxnSpPr>
        <p:spPr>
          <a:xfrm rot="16200000" flipH="1">
            <a:off x="1517234" y="3472963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rot="16200000" flipH="1">
            <a:off x="1667246" y="3472182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16200000" flipH="1">
            <a:off x="1593021" y="3472181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16200000" flipH="1">
            <a:off x="1368003" y="3472180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16200000" flipH="1">
            <a:off x="1441445" y="347217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2117284" y="3472963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2267296" y="3472182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16200000" flipH="1">
            <a:off x="2193071" y="3472181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rot="16200000" flipH="1">
            <a:off x="1968053" y="3472180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16200000" flipH="1">
            <a:off x="2041495" y="3472179"/>
            <a:ext cx="225018" cy="1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6788760" y="2911979"/>
            <a:ext cx="1050089" cy="1123526"/>
            <a:chOff x="7232111" y="4094672"/>
            <a:chExt cx="1260107" cy="1348231"/>
          </a:xfrm>
        </p:grpSpPr>
        <p:sp>
          <p:nvSpPr>
            <p:cNvPr id="120" name="Rectangle 119"/>
            <p:cNvSpPr/>
            <p:nvPr/>
          </p:nvSpPr>
          <p:spPr>
            <a:xfrm>
              <a:off x="7232111" y="5173820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952172" y="5172880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7592141" y="4632839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239000" y="4094672"/>
              <a:ext cx="90009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1708533" y="1485296"/>
            <a:ext cx="2859043" cy="2855845"/>
            <a:chOff x="1135839" y="2382652"/>
            <a:chExt cx="3430852" cy="3427014"/>
          </a:xfrm>
        </p:grpSpPr>
        <p:sp>
          <p:nvSpPr>
            <p:cNvPr id="126" name="Rectangle 125"/>
            <p:cNvSpPr/>
            <p:nvPr/>
          </p:nvSpPr>
          <p:spPr>
            <a:xfrm>
              <a:off x="3543681" y="5174760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184589" y="4650697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3904649" y="4094672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909877" y="3462738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573451" y="2923636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192631" y="3464623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135839" y="4094672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496806" y="4632839"/>
              <a:ext cx="540046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359914" y="2382652"/>
              <a:ext cx="90009" cy="26908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194176" y="4919780"/>
              <a:ext cx="1122616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C00000"/>
                  </a:solidFill>
                </a:rPr>
                <a:t>add entry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080745" y="5421868"/>
              <a:ext cx="1485946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C00000"/>
                  </a:solidFill>
                </a:rPr>
                <a:t>remove entry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628189" y="1261841"/>
            <a:ext cx="5980303" cy="2550212"/>
            <a:chOff x="1039427" y="2114507"/>
            <a:chExt cx="7176363" cy="3060254"/>
          </a:xfrm>
        </p:grpSpPr>
        <p:cxnSp>
          <p:nvCxnSpPr>
            <p:cNvPr id="139" name="Straight Arrow Connector 138"/>
            <p:cNvCxnSpPr/>
            <p:nvPr/>
          </p:nvCxnSpPr>
          <p:spPr>
            <a:xfrm rot="10800000" flipV="1">
              <a:off x="2815343" y="2654552"/>
              <a:ext cx="540045" cy="270022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>
              <a:off x="3715417" y="2654552"/>
              <a:ext cx="540045" cy="270022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 rot="5400000">
              <a:off x="2410309" y="3239600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 rot="5400000">
              <a:off x="3850429" y="3239600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rot="16200000" flipH="1">
              <a:off x="2950354" y="3239600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16200000" flipH="1">
              <a:off x="4390474" y="3239600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rot="5400000">
              <a:off x="3401329" y="2248580"/>
              <a:ext cx="270022" cy="1876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rot="5400000">
              <a:off x="994424" y="4409697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rot="16200000" flipH="1">
              <a:off x="1490403" y="4365632"/>
              <a:ext cx="269085" cy="26908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 rot="10800000" flipV="1">
              <a:off x="1399459" y="3734641"/>
              <a:ext cx="1235870" cy="36003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/>
            <p:nvPr/>
          </p:nvCxnSpPr>
          <p:spPr>
            <a:xfrm rot="10800000" flipV="1">
              <a:off x="6415642" y="4364694"/>
              <a:ext cx="540045" cy="270022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/>
            <p:nvPr/>
          </p:nvCxnSpPr>
          <p:spPr>
            <a:xfrm>
              <a:off x="7315716" y="4364694"/>
              <a:ext cx="540045" cy="270022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/>
            <p:cNvCxnSpPr/>
            <p:nvPr/>
          </p:nvCxnSpPr>
          <p:spPr>
            <a:xfrm rot="5400000">
              <a:off x="6010608" y="4949742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/>
            <p:nvPr/>
          </p:nvCxnSpPr>
          <p:spPr>
            <a:xfrm rot="5400000">
              <a:off x="7450728" y="4949742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/>
            <p:cNvCxnSpPr/>
            <p:nvPr/>
          </p:nvCxnSpPr>
          <p:spPr>
            <a:xfrm rot="16200000" flipH="1">
              <a:off x="7990772" y="4949742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/>
            <p:nvPr/>
          </p:nvCxnSpPr>
          <p:spPr>
            <a:xfrm>
              <a:off x="4795507" y="3734641"/>
              <a:ext cx="2340194" cy="36003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 rot="10800000" flipV="1">
              <a:off x="3445395" y="4364694"/>
              <a:ext cx="540045" cy="270022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/>
            <p:cNvCxnSpPr/>
            <p:nvPr/>
          </p:nvCxnSpPr>
          <p:spPr>
            <a:xfrm>
              <a:off x="4345470" y="4364694"/>
              <a:ext cx="540045" cy="270022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/>
            <p:cNvCxnSpPr/>
            <p:nvPr/>
          </p:nvCxnSpPr>
          <p:spPr>
            <a:xfrm rot="5400000">
              <a:off x="3040361" y="4949742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/>
            <p:nvPr/>
          </p:nvCxnSpPr>
          <p:spPr>
            <a:xfrm rot="5400000">
              <a:off x="4480481" y="4949742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/>
            <p:nvPr/>
          </p:nvCxnSpPr>
          <p:spPr>
            <a:xfrm rot="16200000" flipH="1">
              <a:off x="3580406" y="4949742"/>
              <a:ext cx="270022" cy="180015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/>
            <p:nvPr/>
          </p:nvCxnSpPr>
          <p:spPr>
            <a:xfrm>
              <a:off x="3353511" y="3735583"/>
              <a:ext cx="811944" cy="359088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Content Placeholder 2"/>
          <p:cNvSpPr>
            <a:spLocks noGrp="1"/>
          </p:cNvSpPr>
          <p:nvPr>
            <p:ph idx="1"/>
          </p:nvPr>
        </p:nvSpPr>
        <p:spPr>
          <a:xfrm>
            <a:off x="1043608" y="4762500"/>
            <a:ext cx="7274892" cy="825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Cross-directory rename bubbles to common ancestor</a:t>
            </a:r>
          </a:p>
        </p:txBody>
      </p:sp>
    </p:spTree>
    <p:extLst>
      <p:ext uri="{BB962C8B-B14F-4D97-AF65-F5344CB8AC3E}">
        <p14:creationId xmlns:p14="http://schemas.microsoft.com/office/powerpoint/2010/main" val="211757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/>
      <p:bldP spid="163" grpI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PMFS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Another</a:t>
            </a:r>
            <a:endParaRPr kumimoji="1"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27584" y="4513684"/>
            <a:ext cx="2102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[Kumar, EuroSys’14]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17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PMFS Layout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888430"/>
            <a:ext cx="4464495" cy="466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123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existing techniques:</a:t>
            </a:r>
          </a:p>
          <a:p>
            <a:pPr lvl="1"/>
            <a:r>
              <a:rPr lang="en-US" dirty="0"/>
              <a:t>Copy-on-Write (Shadow Paging)</a:t>
            </a:r>
          </a:p>
          <a:p>
            <a:pPr lvl="1"/>
            <a:r>
              <a:rPr lang="en-US" dirty="0"/>
              <a:t>Journaling</a:t>
            </a:r>
          </a:p>
          <a:p>
            <a:pPr lvl="1"/>
            <a:r>
              <a:rPr lang="en-US" dirty="0"/>
              <a:t>Log-structured updates</a:t>
            </a:r>
          </a:p>
          <a:p>
            <a:r>
              <a:rPr lang="en-US" dirty="0"/>
              <a:t>One more NVM specific technique</a:t>
            </a:r>
          </a:p>
          <a:p>
            <a:pPr lvl="1"/>
            <a:r>
              <a:rPr lang="en-US" dirty="0"/>
              <a:t>Atomic in-place writes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6012160" y="1186994"/>
            <a:ext cx="2376264" cy="720080"/>
          </a:xfrm>
          <a:prstGeom prst="wedgeRoundRectCallout">
            <a:avLst>
              <a:gd name="adj1" fmla="val -79035"/>
              <a:gd name="adj2" fmla="val 5932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Used for updates on Data Area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580112" y="2394342"/>
            <a:ext cx="2376264" cy="720080"/>
          </a:xfrm>
          <a:prstGeom prst="wedgeRoundRectCallout">
            <a:avLst>
              <a:gd name="adj1" fmla="val -151186"/>
              <a:gd name="adj2" fmla="val -7344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Used for updates on Metadata (e.g.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inodes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084168" y="4009628"/>
            <a:ext cx="2376264" cy="720080"/>
          </a:xfrm>
          <a:prstGeom prst="wedgeRoundRectCallout">
            <a:avLst>
              <a:gd name="adj1" fmla="val -124249"/>
              <a:gd name="adj2" fmla="val 10117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Used for updates of small portion of data</a:t>
            </a:r>
          </a:p>
        </p:txBody>
      </p:sp>
    </p:spTree>
    <p:extLst>
      <p:ext uri="{BB962C8B-B14F-4D97-AF65-F5344CB8AC3E}">
        <p14:creationId xmlns:p14="http://schemas.microsoft.com/office/powerpoint/2010/main" val="21457450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Extended Atomic In-place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8 bytes </a:t>
            </a:r>
            <a:endParaRPr lang="en-US" dirty="0"/>
          </a:p>
          <a:p>
            <a:pPr lvl="1"/>
            <a:r>
              <a:rPr lang="en-US" dirty="0"/>
              <a:t>CPU natively supports 8-byte atomic writes </a:t>
            </a:r>
          </a:p>
          <a:p>
            <a:pPr lvl="1"/>
            <a:r>
              <a:rPr lang="en-US" dirty="0"/>
              <a:t>Update </a:t>
            </a:r>
            <a:r>
              <a:rPr lang="en-US" dirty="0" err="1"/>
              <a:t>inode’s</a:t>
            </a:r>
            <a:r>
              <a:rPr lang="en-US" dirty="0"/>
              <a:t> access time </a:t>
            </a:r>
          </a:p>
          <a:p>
            <a:r>
              <a:rPr lang="en-US" b="1" dirty="0"/>
              <a:t>16 bytes </a:t>
            </a:r>
            <a:endParaRPr lang="en-US" dirty="0"/>
          </a:p>
          <a:p>
            <a:pPr lvl="1"/>
            <a:r>
              <a:rPr lang="en-US" dirty="0"/>
              <a:t>Using </a:t>
            </a:r>
            <a:r>
              <a:rPr lang="en-US" i="1" dirty="0"/>
              <a:t>cmpxchg16b </a:t>
            </a:r>
            <a:r>
              <a:rPr lang="en-US" dirty="0"/>
              <a:t>instruction </a:t>
            </a:r>
          </a:p>
          <a:p>
            <a:pPr lvl="1"/>
            <a:r>
              <a:rPr lang="en-US" dirty="0"/>
              <a:t>Update </a:t>
            </a:r>
            <a:r>
              <a:rPr lang="en-US" dirty="0" err="1"/>
              <a:t>inode’s</a:t>
            </a:r>
            <a:r>
              <a:rPr lang="en-US" dirty="0"/>
              <a:t> size and modification time </a:t>
            </a:r>
          </a:p>
          <a:p>
            <a:r>
              <a:rPr lang="en-US" b="1" dirty="0"/>
              <a:t>64 bytes </a:t>
            </a:r>
            <a:endParaRPr lang="en-US" dirty="0"/>
          </a:p>
          <a:p>
            <a:pPr lvl="1"/>
            <a:r>
              <a:rPr lang="en-US" dirty="0"/>
              <a:t>Using RTM (introduced in Haswell) </a:t>
            </a:r>
          </a:p>
          <a:p>
            <a:pPr lvl="1"/>
            <a:r>
              <a:rPr lang="en-US" dirty="0"/>
              <a:t>Update a number of </a:t>
            </a:r>
            <a:r>
              <a:rPr lang="en-US" dirty="0" err="1"/>
              <a:t>inode</a:t>
            </a:r>
            <a:r>
              <a:rPr lang="en-US" dirty="0"/>
              <a:t> fields like delete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026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70" y="3888199"/>
            <a:ext cx="4102100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Protection Stray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Supervisor Mode Access Protection (SMAP) </a:t>
            </a:r>
          </a:p>
          <a:p>
            <a:pPr lvl="1"/>
            <a:r>
              <a:rPr lang="en-US" dirty="0"/>
              <a:t>Prohibit writes into user area </a:t>
            </a:r>
          </a:p>
          <a:p>
            <a:r>
              <a:rPr lang="en-US" i="1" dirty="0"/>
              <a:t>Write windows </a:t>
            </a:r>
            <a:r>
              <a:rPr lang="en-US" dirty="0"/>
              <a:t>(introduced in </a:t>
            </a:r>
            <a:r>
              <a:rPr lang="en-US" altLang="zh-CN" dirty="0"/>
              <a:t>PMFS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Mount as read-only</a:t>
            </a:r>
            <a:br>
              <a:rPr lang="en-US" dirty="0"/>
            </a:br>
            <a:r>
              <a:rPr lang="en-US" dirty="0"/>
              <a:t>When writing, CR0.WP is set to zero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690" y="3073524"/>
            <a:ext cx="3124200" cy="234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5232" y="5423024"/>
            <a:ext cx="3417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Right) http://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en.wikipedia.org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/wiki/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Protection_ring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4111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6E8F3D-797A-084E-A661-C9961751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study: NOVA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C3985-B1AA-BE48-B3FC-B888B9838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678544-81E5-B245-9668-EC5F926EBD20}"/>
              </a:ext>
            </a:extLst>
          </p:cNvPr>
          <p:cNvSpPr txBox="1"/>
          <p:nvPr/>
        </p:nvSpPr>
        <p:spPr>
          <a:xfrm>
            <a:off x="827584" y="4513684"/>
            <a:ext cx="1413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[Xu, FAST’16]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610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D46235-4A16-1F4A-BAA9-77852C703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Log-structured File System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9EC661-6233-C145-BF5A-386093906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Log-structuring provides cheaper atomicity than journaling and shadow paging </a:t>
            </a:r>
          </a:p>
          <a:p>
            <a:r>
              <a:rPr lang="en-US" sz="2200" dirty="0"/>
              <a:t>NVMM supports fast, highly concurrent random accesses </a:t>
            </a:r>
          </a:p>
          <a:p>
            <a:pPr lvl="1"/>
            <a:r>
              <a:rPr lang="en-US" sz="2000" dirty="0"/>
              <a:t>Using multiple logs does not negatively impact performance</a:t>
            </a:r>
          </a:p>
          <a:p>
            <a:pPr lvl="1"/>
            <a:r>
              <a:rPr lang="en-US" sz="2000" dirty="0"/>
              <a:t>Log does not need to be contiguous</a:t>
            </a:r>
          </a:p>
          <a:p>
            <a:endParaRPr lang="en-US" sz="2400" dirty="0"/>
          </a:p>
          <a:p>
            <a:r>
              <a:rPr lang="en-US" sz="2400" dirty="0"/>
              <a:t>Rethink and redesign log-structuring entirely</a:t>
            </a:r>
          </a:p>
        </p:txBody>
      </p:sp>
    </p:spTree>
    <p:extLst>
      <p:ext uri="{BB962C8B-B14F-4D97-AF65-F5344CB8AC3E}">
        <p14:creationId xmlns:p14="http://schemas.microsoft.com/office/powerpoint/2010/main" val="20284822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338C6A-F187-D242-899A-B009474D12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538" y="2361982"/>
            <a:ext cx="3681462" cy="24397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D6A1E8-8262-104C-AA9C-F0CDB34C2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NOVA design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79590-0737-094E-A1BC-F1B375EA8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/>
              <a:t>Atomicity</a:t>
            </a:r>
          </a:p>
          <a:p>
            <a:pPr lvl="1"/>
            <a:r>
              <a:rPr lang="en-US" sz="1800" dirty="0"/>
              <a:t>Combine log-structuring, journaling and copy-on-write</a:t>
            </a:r>
          </a:p>
          <a:p>
            <a:r>
              <a:rPr lang="en-US" sz="1800" dirty="0"/>
              <a:t>High performance</a:t>
            </a:r>
          </a:p>
          <a:p>
            <a:pPr lvl="1"/>
            <a:r>
              <a:rPr lang="en-US" sz="1800" dirty="0"/>
              <a:t>Split data structure between DRAM and NVM</a:t>
            </a:r>
          </a:p>
          <a:p>
            <a:r>
              <a:rPr lang="en-US" sz="1800" dirty="0"/>
              <a:t>Efficient garbage collection</a:t>
            </a:r>
          </a:p>
          <a:p>
            <a:pPr lvl="1"/>
            <a:r>
              <a:rPr lang="en-US" sz="1800" dirty="0"/>
              <a:t>Fine-grained log cleaning with log as a linked list</a:t>
            </a:r>
          </a:p>
          <a:p>
            <a:pPr lvl="1"/>
            <a:r>
              <a:rPr lang="en-US" sz="1800" dirty="0"/>
              <a:t>Log only contains metadata</a:t>
            </a:r>
          </a:p>
          <a:p>
            <a:r>
              <a:rPr lang="en-US" sz="1800" dirty="0"/>
              <a:t>Fast recovery</a:t>
            </a:r>
          </a:p>
          <a:p>
            <a:pPr lvl="1"/>
            <a:r>
              <a:rPr lang="en-US" sz="1800" dirty="0"/>
              <a:t>Lazy rebuild</a:t>
            </a:r>
          </a:p>
          <a:p>
            <a:pPr lvl="1"/>
            <a:r>
              <a:rPr lang="en-US" sz="1800" dirty="0"/>
              <a:t>Parallel scan</a:t>
            </a:r>
          </a:p>
        </p:txBody>
      </p:sp>
    </p:spTree>
    <p:extLst>
      <p:ext uri="{BB962C8B-B14F-4D97-AF65-F5344CB8AC3E}">
        <p14:creationId xmlns:p14="http://schemas.microsoft.com/office/powerpoint/2010/main" val="2267071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AEFE-766D-8E4F-B2C8-054CD1C8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3440D-3631-9340-8A38-6FD406A78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834880" cy="3771636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/>
              <a:t>Log-structuring for single log update </a:t>
            </a:r>
          </a:p>
          <a:p>
            <a:pPr lvl="1"/>
            <a:r>
              <a:rPr lang="en-US" sz="1800" dirty="0"/>
              <a:t>Write, </a:t>
            </a:r>
            <a:r>
              <a:rPr lang="en-US" sz="1800" dirty="0" err="1"/>
              <a:t>msync</a:t>
            </a:r>
            <a:r>
              <a:rPr lang="en-US" sz="1800" dirty="0"/>
              <a:t>, </a:t>
            </a:r>
            <a:r>
              <a:rPr lang="en-US" sz="1800" dirty="0" err="1"/>
              <a:t>chmod</a:t>
            </a:r>
            <a:r>
              <a:rPr lang="en-US" sz="1800" dirty="0"/>
              <a:t>, </a:t>
            </a:r>
            <a:r>
              <a:rPr lang="en-US" sz="1800" dirty="0" err="1"/>
              <a:t>etc</a:t>
            </a:r>
            <a:r>
              <a:rPr lang="en-US" sz="1800" dirty="0"/>
              <a:t> </a:t>
            </a:r>
            <a:endParaRPr lang="en-US" sz="2000" dirty="0"/>
          </a:p>
          <a:p>
            <a:pPr lvl="1"/>
            <a:r>
              <a:rPr lang="en-US" sz="1800" dirty="0"/>
              <a:t>Strictly commit log entry to NVMM before updating log tail </a:t>
            </a:r>
            <a:endParaRPr lang="en-US" sz="2000" dirty="0"/>
          </a:p>
          <a:p>
            <a:r>
              <a:rPr lang="en-US" sz="2000" dirty="0"/>
              <a:t>Lightweight journaling for update across logs </a:t>
            </a:r>
          </a:p>
          <a:p>
            <a:pPr lvl="1"/>
            <a:r>
              <a:rPr lang="en-US" sz="1800" dirty="0"/>
              <a:t>Unlink, rename, </a:t>
            </a:r>
            <a:r>
              <a:rPr lang="en-US" sz="1800" dirty="0" err="1"/>
              <a:t>etc</a:t>
            </a:r>
            <a:r>
              <a:rPr lang="en-US" sz="1800" dirty="0"/>
              <a:t> </a:t>
            </a:r>
            <a:endParaRPr lang="en-US" sz="2000" dirty="0"/>
          </a:p>
          <a:p>
            <a:pPr lvl="1"/>
            <a:r>
              <a:rPr lang="en-US" sz="1800" dirty="0"/>
              <a:t>Journal log tails instead of metadata or data</a:t>
            </a:r>
          </a:p>
          <a:p>
            <a:r>
              <a:rPr lang="en-US" sz="2000" dirty="0"/>
              <a:t>Copy-on-write for file data</a:t>
            </a:r>
          </a:p>
          <a:p>
            <a:pPr lvl="1"/>
            <a:r>
              <a:rPr lang="en-US" sz="1800" dirty="0"/>
              <a:t>Log only contains metadata</a:t>
            </a:r>
          </a:p>
          <a:p>
            <a:pPr lvl="1"/>
            <a:r>
              <a:rPr lang="en-US" sz="1800" dirty="0"/>
              <a:t>Log is short 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02BF8-1A3E-B841-B6B8-39A27C21BE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9178" y="1489348"/>
            <a:ext cx="3854822" cy="306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899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AEFE-766D-8E4F-B2C8-054CD1C8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3440D-3631-9340-8A38-6FD406A78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834880" cy="3771636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/>
              <a:t>Log-structuring for single log update </a:t>
            </a:r>
          </a:p>
          <a:p>
            <a:pPr lvl="1"/>
            <a:r>
              <a:rPr lang="en-US" sz="1800" dirty="0"/>
              <a:t>Write, </a:t>
            </a:r>
            <a:r>
              <a:rPr lang="en-US" sz="1800" dirty="0" err="1"/>
              <a:t>msync</a:t>
            </a:r>
            <a:r>
              <a:rPr lang="en-US" sz="1800" dirty="0"/>
              <a:t>, </a:t>
            </a:r>
            <a:r>
              <a:rPr lang="en-US" sz="1800" dirty="0" err="1"/>
              <a:t>chmod</a:t>
            </a:r>
            <a:r>
              <a:rPr lang="en-US" sz="1800" dirty="0"/>
              <a:t>, </a:t>
            </a:r>
            <a:r>
              <a:rPr lang="en-US" sz="1800" dirty="0" err="1"/>
              <a:t>etc</a:t>
            </a:r>
            <a:r>
              <a:rPr lang="en-US" sz="1800" dirty="0"/>
              <a:t> </a:t>
            </a:r>
            <a:endParaRPr lang="en-US" sz="2000" dirty="0"/>
          </a:p>
          <a:p>
            <a:pPr lvl="1"/>
            <a:r>
              <a:rPr lang="en-US" sz="1800" dirty="0"/>
              <a:t>Strictly commit log entry to NVMM before updating log tail </a:t>
            </a:r>
            <a:endParaRPr lang="en-US" sz="2000" dirty="0"/>
          </a:p>
          <a:p>
            <a:r>
              <a:rPr lang="en-US" sz="2000" dirty="0"/>
              <a:t>Lightweight journaling for update across logs </a:t>
            </a:r>
          </a:p>
          <a:p>
            <a:pPr lvl="1"/>
            <a:r>
              <a:rPr lang="en-US" sz="1800" dirty="0"/>
              <a:t>Unlink, rename, </a:t>
            </a:r>
            <a:r>
              <a:rPr lang="en-US" sz="1800" dirty="0" err="1"/>
              <a:t>etc</a:t>
            </a:r>
            <a:r>
              <a:rPr lang="en-US" sz="1800" dirty="0"/>
              <a:t> </a:t>
            </a:r>
            <a:endParaRPr lang="en-US" sz="2000" dirty="0"/>
          </a:p>
          <a:p>
            <a:pPr lvl="1"/>
            <a:r>
              <a:rPr lang="en-US" sz="1800" dirty="0"/>
              <a:t>Journal log tails instead of metadata or data</a:t>
            </a:r>
          </a:p>
          <a:p>
            <a:r>
              <a:rPr lang="en-US" sz="2000" dirty="0"/>
              <a:t>Copy-on-write for file data</a:t>
            </a:r>
          </a:p>
          <a:p>
            <a:pPr lvl="1"/>
            <a:r>
              <a:rPr lang="en-US" sz="1800" dirty="0"/>
              <a:t>Log only contains metadata</a:t>
            </a:r>
          </a:p>
          <a:p>
            <a:pPr lvl="1"/>
            <a:r>
              <a:rPr lang="en-US" sz="1800" dirty="0"/>
              <a:t>Log is short 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02BF8-1A3E-B841-B6B8-39A27C21BE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3" y="1746232"/>
            <a:ext cx="3995937" cy="23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93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5BB6-9D59-6F45-A5AD-587C84C2E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4A906-60C7-FB49-A293-E616A3527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114800" cy="3771636"/>
          </a:xfrm>
        </p:spPr>
        <p:txBody>
          <a:bodyPr>
            <a:normAutofit/>
          </a:bodyPr>
          <a:lstStyle/>
          <a:p>
            <a:r>
              <a:rPr lang="en-US" sz="2000" dirty="0"/>
              <a:t>Per-</a:t>
            </a:r>
            <a:r>
              <a:rPr lang="en-US" sz="2000" dirty="0" err="1"/>
              <a:t>inode</a:t>
            </a:r>
            <a:r>
              <a:rPr lang="en-US" sz="2000" dirty="0"/>
              <a:t> logging allows for high concurrency</a:t>
            </a:r>
          </a:p>
          <a:p>
            <a:r>
              <a:rPr lang="en-US" sz="2000" dirty="0"/>
              <a:t>Split data structure between DRAM and NVM</a:t>
            </a:r>
          </a:p>
          <a:p>
            <a:pPr lvl="1"/>
            <a:r>
              <a:rPr lang="en-US" sz="1800" dirty="0"/>
              <a:t>Performance log is simple and efficient</a:t>
            </a:r>
          </a:p>
          <a:p>
            <a:pPr lvl="1"/>
            <a:r>
              <a:rPr lang="en-US" sz="1800" dirty="0"/>
              <a:t>Volatile tree structure has no consistency overhead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15F97-F07A-0946-8A42-C965DE8A9C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0447" y="1656716"/>
            <a:ext cx="4490256" cy="240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81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5BB6-9D59-6F45-A5AD-587C84C2E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4A906-60C7-FB49-A293-E616A3527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114800" cy="3771636"/>
          </a:xfrm>
        </p:spPr>
        <p:txBody>
          <a:bodyPr>
            <a:normAutofit/>
          </a:bodyPr>
          <a:lstStyle/>
          <a:p>
            <a:r>
              <a:rPr lang="en-US" sz="2000" dirty="0"/>
              <a:t>Per-</a:t>
            </a:r>
            <a:r>
              <a:rPr lang="en-US" sz="2000" dirty="0" err="1"/>
              <a:t>inode</a:t>
            </a:r>
            <a:r>
              <a:rPr lang="en-US" sz="2000" dirty="0"/>
              <a:t> logging allows for high concurrency</a:t>
            </a:r>
          </a:p>
          <a:p>
            <a:r>
              <a:rPr lang="en-US" sz="2000" dirty="0"/>
              <a:t>Split data structure between DRAM and NVM</a:t>
            </a:r>
          </a:p>
          <a:p>
            <a:pPr lvl="1"/>
            <a:r>
              <a:rPr lang="en-US" sz="1800" dirty="0"/>
              <a:t>Performance log is simple and efficient</a:t>
            </a:r>
          </a:p>
          <a:p>
            <a:pPr lvl="1"/>
            <a:r>
              <a:rPr lang="en-US" sz="1800" dirty="0"/>
              <a:t>Volatile tree structure has no consistency overhead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15F97-F07A-0946-8A42-C965DE8A9C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47" y="1429581"/>
            <a:ext cx="4490256" cy="285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98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83C8-1740-2745-993F-A2BA15D6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NOVA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DD7E-FDFF-8A4E-9EC8-252665D5D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970784" cy="3771636"/>
          </a:xfrm>
        </p:spPr>
        <p:txBody>
          <a:bodyPr>
            <a:normAutofit/>
          </a:bodyPr>
          <a:lstStyle/>
          <a:p>
            <a:r>
              <a:rPr lang="en-US" sz="2400" dirty="0"/>
              <a:t>Put allocator in DRAM</a:t>
            </a:r>
          </a:p>
          <a:p>
            <a:r>
              <a:rPr lang="en-US" sz="2400" dirty="0"/>
              <a:t>High scalability</a:t>
            </a:r>
          </a:p>
          <a:p>
            <a:pPr lvl="1"/>
            <a:r>
              <a:rPr lang="en-US" sz="2000" dirty="0"/>
              <a:t>Per-CPU NVM free list, journal and </a:t>
            </a:r>
            <a:r>
              <a:rPr lang="en-US" sz="2000" dirty="0" err="1"/>
              <a:t>inode</a:t>
            </a:r>
            <a:r>
              <a:rPr lang="en-US" sz="2000" dirty="0"/>
              <a:t> table</a:t>
            </a:r>
          </a:p>
          <a:p>
            <a:pPr lvl="1"/>
            <a:r>
              <a:rPr lang="en-US" sz="2000" dirty="0"/>
              <a:t>Concurrent transactions and allocation/deallocation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49342-008D-8643-ABFC-6B5EAFD58A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112963"/>
            <a:ext cx="4496668" cy="379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995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36B6C-09B5-4143-95B8-8D468505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garbage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C67DE-66F5-1C47-A8DD-9DD29B0FE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970784" cy="3771636"/>
          </a:xfrm>
        </p:spPr>
        <p:txBody>
          <a:bodyPr>
            <a:normAutofit/>
          </a:bodyPr>
          <a:lstStyle/>
          <a:p>
            <a:r>
              <a:rPr lang="en-US" sz="2000" dirty="0"/>
              <a:t>Log is a linked list</a:t>
            </a:r>
          </a:p>
          <a:p>
            <a:r>
              <a:rPr lang="en-US" sz="2000" dirty="0"/>
              <a:t>Log only contains metadata</a:t>
            </a:r>
          </a:p>
          <a:p>
            <a:endParaRPr lang="en-US" sz="2000" dirty="0"/>
          </a:p>
          <a:p>
            <a:r>
              <a:rPr lang="en-US" sz="2000" dirty="0"/>
              <a:t>Fast GC deletes dead log pages from the linked list</a:t>
            </a:r>
          </a:p>
          <a:p>
            <a:r>
              <a:rPr lang="en-US" sz="2000" dirty="0"/>
              <a:t>No copying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6BA57-C634-DA43-97CF-499D5CFC9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1962924"/>
            <a:ext cx="5012928" cy="8822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95C1A-3E6E-1444-80C7-600F5F2178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242" y="3937620"/>
            <a:ext cx="3788792" cy="34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53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8AAB7-0EF6-CA4C-A3EE-62A008849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Thorough garbage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55B2E-2229-9340-B87D-A9FB56A00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147248" cy="3771636"/>
          </a:xfrm>
        </p:spPr>
        <p:txBody>
          <a:bodyPr>
            <a:normAutofit/>
          </a:bodyPr>
          <a:lstStyle/>
          <a:p>
            <a:r>
              <a:rPr lang="en-US" sz="2000" dirty="0"/>
              <a:t>Starts if valid log entries &lt; 50% log length</a:t>
            </a:r>
          </a:p>
          <a:p>
            <a:r>
              <a:rPr lang="en-US" sz="2000" dirty="0"/>
              <a:t>Format a new log and atomically replace the old one</a:t>
            </a:r>
          </a:p>
          <a:p>
            <a:r>
              <a:rPr lang="en-US" sz="2000" dirty="0"/>
              <a:t>Only copy metadata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5BAF5-9554-3448-96DB-1CF2CAC890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2525997"/>
            <a:ext cx="5738264" cy="260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658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6E8F3D-797A-084E-A661-C9961751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study: Aerie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C3985-B1AA-BE48-B3FC-B888B9838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678544-81E5-B245-9668-EC5F926EBD20}"/>
              </a:ext>
            </a:extLst>
          </p:cNvPr>
          <p:cNvSpPr txBox="1"/>
          <p:nvPr/>
        </p:nvSpPr>
        <p:spPr>
          <a:xfrm>
            <a:off x="827584" y="4513684"/>
            <a:ext cx="1963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[Volos, EuroSys’14]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694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POSIX File: Expensive abstraction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4B6769-7042-B241-80D6-BC272D939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091951"/>
          </a:xfrm>
        </p:spPr>
        <p:txBody>
          <a:bodyPr/>
          <a:lstStyle/>
          <a:p>
            <a:r>
              <a:rPr lang="en-US" dirty="0"/>
              <a:t>Universal abstraction: </a:t>
            </a:r>
            <a:r>
              <a:rPr lang="en-US" i="1" dirty="0"/>
              <a:t>Everything is a file</a:t>
            </a:r>
          </a:p>
          <a:p>
            <a:pPr lvl="1"/>
            <a:r>
              <a:rPr lang="en-US" dirty="0"/>
              <a:t>Has </a:t>
            </a:r>
            <a:r>
              <a:rPr lang="en-US" dirty="0">
                <a:solidFill>
                  <a:srgbClr val="FF0000"/>
                </a:solidFill>
              </a:rPr>
              <a:t>generic-overhead</a:t>
            </a:r>
            <a:r>
              <a:rPr lang="en-US" dirty="0"/>
              <a:t> cost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EBD093-C503-BD4B-BF8E-C31EFF8827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447" y="2538666"/>
            <a:ext cx="5041106" cy="294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729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POSIX File: Expensive abstraction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4B6769-7042-B241-80D6-BC272D939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37998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Rigid interface and policies</a:t>
            </a:r>
            <a:endParaRPr lang="en-US" i="1" dirty="0"/>
          </a:p>
          <a:p>
            <a:pPr lvl="1"/>
            <a:r>
              <a:rPr lang="en-US" dirty="0"/>
              <a:t>Has fixed components and costs</a:t>
            </a:r>
          </a:p>
          <a:p>
            <a:pPr lvl="1"/>
            <a:r>
              <a:rPr lang="en-US" dirty="0"/>
              <a:t>Hinders application-specific customization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EE8F58-5B28-1D45-8682-B63D848F8B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713484"/>
            <a:ext cx="8172400" cy="295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681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POSIX File: Expensive abstraction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4B6769-7042-B241-80D6-BC272D939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379983"/>
          </a:xfrm>
        </p:spPr>
        <p:txBody>
          <a:bodyPr>
            <a:normAutofit/>
          </a:bodyPr>
          <a:lstStyle/>
          <a:p>
            <a:r>
              <a:rPr lang="en-US" b="1" dirty="0"/>
              <a:t>Generic-overhead</a:t>
            </a:r>
            <a:r>
              <a:rPr lang="en-US" dirty="0"/>
              <a:t> costs</a:t>
            </a:r>
          </a:p>
          <a:p>
            <a:r>
              <a:rPr lang="en-US" b="1" dirty="0"/>
              <a:t>Rigid interfaces </a:t>
            </a:r>
            <a:r>
              <a:rPr lang="en-US" dirty="0"/>
              <a:t>and policies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EE8F58-5B28-1D45-8682-B63D848F8B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00" y="2713484"/>
            <a:ext cx="3934129" cy="29562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B04900-0C27-D941-804D-49CCA144C0A2}"/>
              </a:ext>
            </a:extLst>
          </p:cNvPr>
          <p:cNvSpPr txBox="1"/>
          <p:nvPr/>
        </p:nvSpPr>
        <p:spPr>
          <a:xfrm>
            <a:off x="5325035" y="3958814"/>
            <a:ext cx="2882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~2.5us </a:t>
            </a:r>
            <a:r>
              <a:rPr lang="en-US" sz="2000" dirty="0">
                <a:solidFill>
                  <a:srgbClr val="FF0000"/>
                </a:solidFill>
              </a:rPr>
              <a:t>≈ 25x NVM latency</a:t>
            </a:r>
          </a:p>
        </p:txBody>
      </p:sp>
    </p:spTree>
    <p:extLst>
      <p:ext uri="{BB962C8B-B14F-4D97-AF65-F5344CB8AC3E}">
        <p14:creationId xmlns:p14="http://schemas.microsoft.com/office/powerpoint/2010/main" val="32432409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BDDB-6426-E64B-94BA-94509590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the file system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E589F-4D76-E440-A4E0-E29DDC7B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Modify</a:t>
            </a:r>
            <a:r>
              <a:rPr lang="en-US" dirty="0"/>
              <a:t> the kernel</a:t>
            </a:r>
          </a:p>
          <a:p>
            <a:r>
              <a:rPr lang="en-US" dirty="0">
                <a:solidFill>
                  <a:srgbClr val="FF0000"/>
                </a:solidFill>
              </a:rPr>
              <a:t>Add a layer </a:t>
            </a:r>
            <a:r>
              <a:rPr lang="en-US" dirty="0"/>
              <a:t>over existing kernel file system</a:t>
            </a:r>
          </a:p>
          <a:p>
            <a:r>
              <a:rPr lang="en-US" dirty="0"/>
              <a:t>Use a </a:t>
            </a:r>
            <a:r>
              <a:rPr lang="en-US" dirty="0">
                <a:solidFill>
                  <a:srgbClr val="FF0000"/>
                </a:solidFill>
              </a:rPr>
              <a:t>user-mode framework </a:t>
            </a:r>
            <a:r>
              <a:rPr lang="en-US" dirty="0"/>
              <a:t>such as FUSE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2FE8848-B43F-0C42-965E-9E975C0DE67C}"/>
              </a:ext>
            </a:extLst>
          </p:cNvPr>
          <p:cNvSpPr/>
          <p:nvPr/>
        </p:nvSpPr>
        <p:spPr>
          <a:xfrm>
            <a:off x="2303748" y="3865612"/>
            <a:ext cx="4644516" cy="8635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Need flexible interfaces</a:t>
            </a:r>
          </a:p>
        </p:txBody>
      </p:sp>
    </p:spTree>
    <p:extLst>
      <p:ext uri="{BB962C8B-B14F-4D97-AF65-F5344CB8AC3E}">
        <p14:creationId xmlns:p14="http://schemas.microsoft.com/office/powerpoint/2010/main" val="26215908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Kernel safely multiplexes NVM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4B6769-7042-B241-80D6-BC272D939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Allocation: allocates NVM regions</a:t>
            </a:r>
          </a:p>
          <a:p>
            <a:r>
              <a:rPr lang="en-US" dirty="0"/>
              <a:t>Addressing: Memory-maps NVM regions</a:t>
            </a:r>
          </a:p>
          <a:p>
            <a:r>
              <a:rPr lang="en-US" dirty="0"/>
              <a:t>Protection: Keep track of region access rights</a:t>
            </a:r>
          </a:p>
        </p:txBody>
      </p:sp>
      <p:pic>
        <p:nvPicPr>
          <p:cNvPr id="1025" name="Picture 1" descr="page14image3568680272">
            <a:extLst>
              <a:ext uri="{FF2B5EF4-FFF2-40B4-BE49-F238E27FC236}">
                <a16:creationId xmlns:a16="http://schemas.microsoft.com/office/drawing/2014/main" id="{42D10A48-0E6B-A743-90FF-344E425E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689905"/>
            <a:ext cx="28194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E378F0-77EC-6746-9280-AC661A820220}"/>
              </a:ext>
            </a:extLst>
          </p:cNvPr>
          <p:cNvCxnSpPr>
            <a:cxnSpLocks/>
          </p:cNvCxnSpPr>
          <p:nvPr/>
        </p:nvCxnSpPr>
        <p:spPr>
          <a:xfrm flipV="1">
            <a:off x="457200" y="4657700"/>
            <a:ext cx="8363272" cy="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052C93-AA70-EA41-8E11-E7942F779B3D}"/>
              </a:ext>
            </a:extLst>
          </p:cNvPr>
          <p:cNvSpPr txBox="1"/>
          <p:nvPr/>
        </p:nvSpPr>
        <p:spPr>
          <a:xfrm>
            <a:off x="408791" y="504888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40E7B-3760-304D-A14D-03DFD3B7A8D3}"/>
              </a:ext>
            </a:extLst>
          </p:cNvPr>
          <p:cNvSpPr txBox="1"/>
          <p:nvPr/>
        </p:nvSpPr>
        <p:spPr>
          <a:xfrm>
            <a:off x="408790" y="4119805"/>
            <a:ext cx="786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FAD39E-CD3C-BF4A-8A4C-56411BFC903B}"/>
              </a:ext>
            </a:extLst>
          </p:cNvPr>
          <p:cNvSpPr/>
          <p:nvPr/>
        </p:nvSpPr>
        <p:spPr>
          <a:xfrm>
            <a:off x="1331640" y="4119805"/>
            <a:ext cx="7355160" cy="36933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allocation, protection, addressing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AD452-559B-6645-8354-3E954ED81BC3}"/>
              </a:ext>
            </a:extLst>
          </p:cNvPr>
          <p:cNvCxnSpPr>
            <a:cxnSpLocks/>
          </p:cNvCxnSpPr>
          <p:nvPr/>
        </p:nvCxnSpPr>
        <p:spPr>
          <a:xfrm flipV="1">
            <a:off x="467544" y="3937620"/>
            <a:ext cx="8363272" cy="1"/>
          </a:xfrm>
          <a:prstGeom prst="line">
            <a:avLst/>
          </a:prstGeom>
          <a:ln w="508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6904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Library implements functionality</a:t>
            </a:r>
          </a:p>
        </p:txBody>
      </p:sp>
      <p:pic>
        <p:nvPicPr>
          <p:cNvPr id="1025" name="Picture 1" descr="page14image3568680272">
            <a:extLst>
              <a:ext uri="{FF2B5EF4-FFF2-40B4-BE49-F238E27FC236}">
                <a16:creationId xmlns:a16="http://schemas.microsoft.com/office/drawing/2014/main" id="{42D10A48-0E6B-A743-90FF-344E425E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689905"/>
            <a:ext cx="28194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E378F0-77EC-6746-9280-AC661A820220}"/>
              </a:ext>
            </a:extLst>
          </p:cNvPr>
          <p:cNvCxnSpPr>
            <a:cxnSpLocks/>
          </p:cNvCxnSpPr>
          <p:nvPr/>
        </p:nvCxnSpPr>
        <p:spPr>
          <a:xfrm flipV="1">
            <a:off x="457200" y="4657700"/>
            <a:ext cx="8363272" cy="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052C93-AA70-EA41-8E11-E7942F779B3D}"/>
              </a:ext>
            </a:extLst>
          </p:cNvPr>
          <p:cNvSpPr txBox="1"/>
          <p:nvPr/>
        </p:nvSpPr>
        <p:spPr>
          <a:xfrm>
            <a:off x="408791" y="504888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40E7B-3760-304D-A14D-03DFD3B7A8D3}"/>
              </a:ext>
            </a:extLst>
          </p:cNvPr>
          <p:cNvSpPr txBox="1"/>
          <p:nvPr/>
        </p:nvSpPr>
        <p:spPr>
          <a:xfrm>
            <a:off x="408790" y="4119805"/>
            <a:ext cx="786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FAD39E-CD3C-BF4A-8A4C-56411BFC903B}"/>
              </a:ext>
            </a:extLst>
          </p:cNvPr>
          <p:cNvSpPr/>
          <p:nvPr/>
        </p:nvSpPr>
        <p:spPr>
          <a:xfrm>
            <a:off x="1331640" y="4119805"/>
            <a:ext cx="7355160" cy="36933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allocation, protection, addressing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AD452-559B-6645-8354-3E954ED81BC3}"/>
              </a:ext>
            </a:extLst>
          </p:cNvPr>
          <p:cNvCxnSpPr>
            <a:cxnSpLocks/>
          </p:cNvCxnSpPr>
          <p:nvPr/>
        </p:nvCxnSpPr>
        <p:spPr>
          <a:xfrm flipV="1">
            <a:off x="467544" y="3937620"/>
            <a:ext cx="8363272" cy="1"/>
          </a:xfrm>
          <a:prstGeom prst="line">
            <a:avLst/>
          </a:prstGeom>
          <a:ln w="508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DFCE54-1E84-ED49-9E4C-AFFAA14BBBDB}"/>
              </a:ext>
            </a:extLst>
          </p:cNvPr>
          <p:cNvSpPr/>
          <p:nvPr/>
        </p:nvSpPr>
        <p:spPr>
          <a:xfrm>
            <a:off x="539552" y="1201316"/>
            <a:ext cx="2304256" cy="2592288"/>
          </a:xfrm>
          <a:prstGeom prst="roundRect">
            <a:avLst>
              <a:gd name="adj" fmla="val 5462"/>
            </a:avLst>
          </a:prstGeom>
          <a:solidFill>
            <a:srgbClr val="CFB6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2299808-E843-F14F-B3D2-4FCBFAAC32E5}"/>
              </a:ext>
            </a:extLst>
          </p:cNvPr>
          <p:cNvSpPr/>
          <p:nvPr/>
        </p:nvSpPr>
        <p:spPr>
          <a:xfrm>
            <a:off x="539552" y="2857501"/>
            <a:ext cx="2304256" cy="936104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LibFS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(layout, logic)</a:t>
            </a:r>
          </a:p>
        </p:txBody>
      </p:sp>
      <p:sp>
        <p:nvSpPr>
          <p:cNvPr id="8" name="Up-Down Arrow 7">
            <a:extLst>
              <a:ext uri="{FF2B5EF4-FFF2-40B4-BE49-F238E27FC236}">
                <a16:creationId xmlns:a16="http://schemas.microsoft.com/office/drawing/2014/main" id="{EB235527-0B12-0E44-B7AB-2263C289C160}"/>
              </a:ext>
            </a:extLst>
          </p:cNvPr>
          <p:cNvSpPr/>
          <p:nvPr/>
        </p:nvSpPr>
        <p:spPr>
          <a:xfrm>
            <a:off x="1115616" y="2569468"/>
            <a:ext cx="1072520" cy="576064"/>
          </a:xfrm>
          <a:prstGeom prst="upDownArrow">
            <a:avLst>
              <a:gd name="adj1" fmla="val 50000"/>
              <a:gd name="adj2" fmla="val 2945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E85DE24-D665-DB4B-988F-86B502B81D21}"/>
              </a:ext>
            </a:extLst>
          </p:cNvPr>
          <p:cNvSpPr/>
          <p:nvPr/>
        </p:nvSpPr>
        <p:spPr>
          <a:xfrm>
            <a:off x="3457727" y="1200996"/>
            <a:ext cx="2304256" cy="2592288"/>
          </a:xfrm>
          <a:prstGeom prst="roundRect">
            <a:avLst>
              <a:gd name="adj" fmla="val 546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C464A99-9EB6-AB42-A0A2-58067DEB5DD8}"/>
              </a:ext>
            </a:extLst>
          </p:cNvPr>
          <p:cNvSpPr/>
          <p:nvPr/>
        </p:nvSpPr>
        <p:spPr>
          <a:xfrm>
            <a:off x="3457727" y="2857181"/>
            <a:ext cx="2304256" cy="936104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LibFS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(layout, logic)</a:t>
            </a:r>
          </a:p>
        </p:txBody>
      </p:sp>
      <p:sp>
        <p:nvSpPr>
          <p:cNvPr id="17" name="Up-Down Arrow 16">
            <a:extLst>
              <a:ext uri="{FF2B5EF4-FFF2-40B4-BE49-F238E27FC236}">
                <a16:creationId xmlns:a16="http://schemas.microsoft.com/office/drawing/2014/main" id="{7B774DB9-1256-334F-940E-98EED03A6F43}"/>
              </a:ext>
            </a:extLst>
          </p:cNvPr>
          <p:cNvSpPr/>
          <p:nvPr/>
        </p:nvSpPr>
        <p:spPr>
          <a:xfrm>
            <a:off x="4033791" y="2569148"/>
            <a:ext cx="1072520" cy="576064"/>
          </a:xfrm>
          <a:prstGeom prst="upDownArrow">
            <a:avLst>
              <a:gd name="adj1" fmla="val 50000"/>
              <a:gd name="adj2" fmla="val 2945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D1F4296-F6C8-A64F-A535-37A006A6FF68}"/>
              </a:ext>
            </a:extLst>
          </p:cNvPr>
          <p:cNvSpPr/>
          <p:nvPr/>
        </p:nvSpPr>
        <p:spPr>
          <a:xfrm>
            <a:off x="6273145" y="1204234"/>
            <a:ext cx="2304256" cy="2592288"/>
          </a:xfrm>
          <a:prstGeom prst="roundRect">
            <a:avLst>
              <a:gd name="adj" fmla="val 5462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25FDB26-5429-1C4C-93FB-D8FE672549D1}"/>
              </a:ext>
            </a:extLst>
          </p:cNvPr>
          <p:cNvSpPr/>
          <p:nvPr/>
        </p:nvSpPr>
        <p:spPr>
          <a:xfrm>
            <a:off x="6273145" y="2860419"/>
            <a:ext cx="2304256" cy="936104"/>
          </a:xfrm>
          <a:prstGeom prst="roundRect">
            <a:avLst>
              <a:gd name="adj" fmla="val 54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Other </a:t>
            </a:r>
            <a:r>
              <a:rPr lang="en-US" dirty="0" err="1">
                <a:solidFill>
                  <a:schemeClr val="tx1"/>
                </a:solidFill>
              </a:rPr>
              <a:t>LibFS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(layout, logic)</a:t>
            </a:r>
          </a:p>
        </p:txBody>
      </p:sp>
      <p:sp>
        <p:nvSpPr>
          <p:cNvPr id="20" name="Up-Down Arrow 19">
            <a:extLst>
              <a:ext uri="{FF2B5EF4-FFF2-40B4-BE49-F238E27FC236}">
                <a16:creationId xmlns:a16="http://schemas.microsoft.com/office/drawing/2014/main" id="{4C38F7AE-6EC1-2C4D-9A21-8CE021524D0D}"/>
              </a:ext>
            </a:extLst>
          </p:cNvPr>
          <p:cNvSpPr/>
          <p:nvPr/>
        </p:nvSpPr>
        <p:spPr>
          <a:xfrm>
            <a:off x="6849209" y="2572386"/>
            <a:ext cx="1072520" cy="576064"/>
          </a:xfrm>
          <a:prstGeom prst="upDownArrow">
            <a:avLst>
              <a:gd name="adj1" fmla="val 50000"/>
              <a:gd name="adj2" fmla="val 2945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4FCF34-E865-D143-9DEB-E128D96DECC0}"/>
              </a:ext>
            </a:extLst>
          </p:cNvPr>
          <p:cNvSpPr txBox="1"/>
          <p:nvPr/>
        </p:nvSpPr>
        <p:spPr>
          <a:xfrm>
            <a:off x="-63625" y="248316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</p:spTree>
    <p:extLst>
      <p:ext uri="{BB962C8B-B14F-4D97-AF65-F5344CB8AC3E}">
        <p14:creationId xmlns:p14="http://schemas.microsoft.com/office/powerpoint/2010/main" val="16745256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Integrity via Trusted File Service</a:t>
            </a:r>
          </a:p>
        </p:txBody>
      </p:sp>
      <p:pic>
        <p:nvPicPr>
          <p:cNvPr id="1025" name="Picture 1" descr="page14image3568680272">
            <a:extLst>
              <a:ext uri="{FF2B5EF4-FFF2-40B4-BE49-F238E27FC236}">
                <a16:creationId xmlns:a16="http://schemas.microsoft.com/office/drawing/2014/main" id="{42D10A48-0E6B-A743-90FF-344E425E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4689905"/>
            <a:ext cx="28194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E378F0-77EC-6746-9280-AC661A820220}"/>
              </a:ext>
            </a:extLst>
          </p:cNvPr>
          <p:cNvCxnSpPr>
            <a:cxnSpLocks/>
          </p:cNvCxnSpPr>
          <p:nvPr/>
        </p:nvCxnSpPr>
        <p:spPr>
          <a:xfrm flipV="1">
            <a:off x="457200" y="4657700"/>
            <a:ext cx="8363272" cy="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052C93-AA70-EA41-8E11-E7942F779B3D}"/>
              </a:ext>
            </a:extLst>
          </p:cNvPr>
          <p:cNvSpPr txBox="1"/>
          <p:nvPr/>
        </p:nvSpPr>
        <p:spPr>
          <a:xfrm>
            <a:off x="408791" y="504888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40E7B-3760-304D-A14D-03DFD3B7A8D3}"/>
              </a:ext>
            </a:extLst>
          </p:cNvPr>
          <p:cNvSpPr txBox="1"/>
          <p:nvPr/>
        </p:nvSpPr>
        <p:spPr>
          <a:xfrm>
            <a:off x="408790" y="4119805"/>
            <a:ext cx="786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Kernel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FAD39E-CD3C-BF4A-8A4C-56411BFC903B}"/>
              </a:ext>
            </a:extLst>
          </p:cNvPr>
          <p:cNvSpPr/>
          <p:nvPr/>
        </p:nvSpPr>
        <p:spPr>
          <a:xfrm>
            <a:off x="1331640" y="4119805"/>
            <a:ext cx="7355160" cy="36933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allocation, protection, addressing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FAD452-559B-6645-8354-3E954ED81BC3}"/>
              </a:ext>
            </a:extLst>
          </p:cNvPr>
          <p:cNvCxnSpPr>
            <a:cxnSpLocks/>
          </p:cNvCxnSpPr>
          <p:nvPr/>
        </p:nvCxnSpPr>
        <p:spPr>
          <a:xfrm flipV="1">
            <a:off x="467544" y="3937620"/>
            <a:ext cx="8363272" cy="1"/>
          </a:xfrm>
          <a:prstGeom prst="line">
            <a:avLst/>
          </a:prstGeom>
          <a:ln w="508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DFCE54-1E84-ED49-9E4C-AFFAA14BBBDB}"/>
              </a:ext>
            </a:extLst>
          </p:cNvPr>
          <p:cNvSpPr/>
          <p:nvPr/>
        </p:nvSpPr>
        <p:spPr>
          <a:xfrm>
            <a:off x="539552" y="1201316"/>
            <a:ext cx="2304256" cy="2592288"/>
          </a:xfrm>
          <a:prstGeom prst="roundRect">
            <a:avLst>
              <a:gd name="adj" fmla="val 5462"/>
            </a:avLst>
          </a:prstGeom>
          <a:solidFill>
            <a:srgbClr val="CFB6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2299808-E843-F14F-B3D2-4FCBFAAC32E5}"/>
              </a:ext>
            </a:extLst>
          </p:cNvPr>
          <p:cNvSpPr/>
          <p:nvPr/>
        </p:nvSpPr>
        <p:spPr>
          <a:xfrm>
            <a:off x="539552" y="2857501"/>
            <a:ext cx="2304256" cy="936104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LibFS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(layout, logic)</a:t>
            </a:r>
          </a:p>
        </p:txBody>
      </p:sp>
      <p:sp>
        <p:nvSpPr>
          <p:cNvPr id="8" name="Up-Down Arrow 7">
            <a:extLst>
              <a:ext uri="{FF2B5EF4-FFF2-40B4-BE49-F238E27FC236}">
                <a16:creationId xmlns:a16="http://schemas.microsoft.com/office/drawing/2014/main" id="{EB235527-0B12-0E44-B7AB-2263C289C160}"/>
              </a:ext>
            </a:extLst>
          </p:cNvPr>
          <p:cNvSpPr/>
          <p:nvPr/>
        </p:nvSpPr>
        <p:spPr>
          <a:xfrm>
            <a:off x="1115616" y="2569468"/>
            <a:ext cx="1072520" cy="576064"/>
          </a:xfrm>
          <a:prstGeom prst="upDownArrow">
            <a:avLst>
              <a:gd name="adj1" fmla="val 50000"/>
              <a:gd name="adj2" fmla="val 2945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C464A99-9EB6-AB42-A0A2-58067DEB5DD8}"/>
              </a:ext>
            </a:extLst>
          </p:cNvPr>
          <p:cNvSpPr/>
          <p:nvPr/>
        </p:nvSpPr>
        <p:spPr>
          <a:xfrm>
            <a:off x="3910404" y="1748447"/>
            <a:ext cx="1296144" cy="1728847"/>
          </a:xfrm>
          <a:prstGeom prst="roundRect">
            <a:avLst>
              <a:gd name="adj" fmla="val 546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Trusted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FS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Service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(TFS)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D1F4296-F6C8-A64F-A535-37A006A6FF68}"/>
              </a:ext>
            </a:extLst>
          </p:cNvPr>
          <p:cNvSpPr/>
          <p:nvPr/>
        </p:nvSpPr>
        <p:spPr>
          <a:xfrm>
            <a:off x="6273145" y="1204234"/>
            <a:ext cx="2304256" cy="2592288"/>
          </a:xfrm>
          <a:prstGeom prst="roundRect">
            <a:avLst>
              <a:gd name="adj" fmla="val 5462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25FDB26-5429-1C4C-93FB-D8FE672549D1}"/>
              </a:ext>
            </a:extLst>
          </p:cNvPr>
          <p:cNvSpPr/>
          <p:nvPr/>
        </p:nvSpPr>
        <p:spPr>
          <a:xfrm>
            <a:off x="6273145" y="2860419"/>
            <a:ext cx="2304256" cy="936104"/>
          </a:xfrm>
          <a:prstGeom prst="roundRect">
            <a:avLst>
              <a:gd name="adj" fmla="val 546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Other </a:t>
            </a:r>
            <a:r>
              <a:rPr lang="en-US" dirty="0" err="1">
                <a:solidFill>
                  <a:schemeClr val="tx1"/>
                </a:solidFill>
              </a:rPr>
              <a:t>LibFS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(layout, logic)</a:t>
            </a:r>
          </a:p>
        </p:txBody>
      </p:sp>
      <p:sp>
        <p:nvSpPr>
          <p:cNvPr id="20" name="Up-Down Arrow 19">
            <a:extLst>
              <a:ext uri="{FF2B5EF4-FFF2-40B4-BE49-F238E27FC236}">
                <a16:creationId xmlns:a16="http://schemas.microsoft.com/office/drawing/2014/main" id="{4C38F7AE-6EC1-2C4D-9A21-8CE021524D0D}"/>
              </a:ext>
            </a:extLst>
          </p:cNvPr>
          <p:cNvSpPr/>
          <p:nvPr/>
        </p:nvSpPr>
        <p:spPr>
          <a:xfrm>
            <a:off x="6849209" y="2572386"/>
            <a:ext cx="1072520" cy="576064"/>
          </a:xfrm>
          <a:prstGeom prst="upDownArrow">
            <a:avLst>
              <a:gd name="adj1" fmla="val 50000"/>
              <a:gd name="adj2" fmla="val 2945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14BD21-1AD1-FC4E-B893-F5048BA79F52}"/>
              </a:ext>
            </a:extLst>
          </p:cNvPr>
          <p:cNvSpPr txBox="1"/>
          <p:nvPr/>
        </p:nvSpPr>
        <p:spPr>
          <a:xfrm>
            <a:off x="-63625" y="248316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</p:spTree>
    <p:extLst>
      <p:ext uri="{BB962C8B-B14F-4D97-AF65-F5344CB8AC3E}">
        <p14:creationId xmlns:p14="http://schemas.microsoft.com/office/powerpoint/2010/main" val="19123609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6C7734-86E0-AE4F-8FDB-333A3E100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Integrity via Trusted File Service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E378F0-77EC-6746-9280-AC661A820220}"/>
              </a:ext>
            </a:extLst>
          </p:cNvPr>
          <p:cNvCxnSpPr>
            <a:cxnSpLocks/>
          </p:cNvCxnSpPr>
          <p:nvPr/>
        </p:nvCxnSpPr>
        <p:spPr>
          <a:xfrm flipV="1">
            <a:off x="457200" y="4741553"/>
            <a:ext cx="8363272" cy="1"/>
          </a:xfrm>
          <a:prstGeom prst="line">
            <a:avLst/>
          </a:prstGeom>
          <a:ln w="603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052C93-AA70-EA41-8E11-E7942F779B3D}"/>
              </a:ext>
            </a:extLst>
          </p:cNvPr>
          <p:cNvSpPr txBox="1"/>
          <p:nvPr/>
        </p:nvSpPr>
        <p:spPr>
          <a:xfrm>
            <a:off x="408791" y="5048889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HW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DFCE54-1E84-ED49-9E4C-AFFAA14BBBDB}"/>
              </a:ext>
            </a:extLst>
          </p:cNvPr>
          <p:cNvSpPr/>
          <p:nvPr/>
        </p:nvSpPr>
        <p:spPr>
          <a:xfrm>
            <a:off x="539552" y="1201316"/>
            <a:ext cx="2304256" cy="2592288"/>
          </a:xfrm>
          <a:prstGeom prst="roundRect">
            <a:avLst>
              <a:gd name="adj" fmla="val 5462"/>
            </a:avLst>
          </a:prstGeom>
          <a:solidFill>
            <a:srgbClr val="CFB6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C464A99-9EB6-AB42-A0A2-58067DEB5DD8}"/>
              </a:ext>
            </a:extLst>
          </p:cNvPr>
          <p:cNvSpPr/>
          <p:nvPr/>
        </p:nvSpPr>
        <p:spPr>
          <a:xfrm>
            <a:off x="4835571" y="1193788"/>
            <a:ext cx="1461721" cy="2157352"/>
          </a:xfrm>
          <a:prstGeom prst="roundRect">
            <a:avLst>
              <a:gd name="adj" fmla="val 546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Trusted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FS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Service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(TFS)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7DAE10-7750-3A4F-AD38-5D13D06E5B13}"/>
              </a:ext>
            </a:extLst>
          </p:cNvPr>
          <p:cNvGrpSpPr/>
          <p:nvPr/>
        </p:nvGrpSpPr>
        <p:grpSpPr>
          <a:xfrm>
            <a:off x="7450077" y="1005978"/>
            <a:ext cx="1115353" cy="1254773"/>
            <a:chOff x="6273145" y="1204234"/>
            <a:chExt cx="2304256" cy="259228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D1F4296-F6C8-A64F-A535-37A006A6FF68}"/>
                </a:ext>
              </a:extLst>
            </p:cNvPr>
            <p:cNvSpPr/>
            <p:nvPr/>
          </p:nvSpPr>
          <p:spPr>
            <a:xfrm>
              <a:off x="6273145" y="1204234"/>
              <a:ext cx="2304256" cy="2592288"/>
            </a:xfrm>
            <a:prstGeom prst="roundRect">
              <a:avLst>
                <a:gd name="adj" fmla="val 5462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E25FDB26-5429-1C4C-93FB-D8FE672549D1}"/>
                </a:ext>
              </a:extLst>
            </p:cNvPr>
            <p:cNvSpPr/>
            <p:nvPr/>
          </p:nvSpPr>
          <p:spPr>
            <a:xfrm>
              <a:off x="6273145" y="2860419"/>
              <a:ext cx="2304256" cy="936104"/>
            </a:xfrm>
            <a:prstGeom prst="roundRect">
              <a:avLst>
                <a:gd name="adj" fmla="val 546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LibFS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Up-Down Arrow 19">
              <a:extLst>
                <a:ext uri="{FF2B5EF4-FFF2-40B4-BE49-F238E27FC236}">
                  <a16:creationId xmlns:a16="http://schemas.microsoft.com/office/drawing/2014/main" id="{4C38F7AE-6EC1-2C4D-9A21-8CE021524D0D}"/>
                </a:ext>
              </a:extLst>
            </p:cNvPr>
            <p:cNvSpPr/>
            <p:nvPr/>
          </p:nvSpPr>
          <p:spPr>
            <a:xfrm>
              <a:off x="6849209" y="2572386"/>
              <a:ext cx="1072520" cy="576064"/>
            </a:xfrm>
            <a:prstGeom prst="upDownArrow">
              <a:avLst>
                <a:gd name="adj1" fmla="val 50000"/>
                <a:gd name="adj2" fmla="val 29458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3E6C94C-6623-7040-ABD9-28501B969A72}"/>
              </a:ext>
            </a:extLst>
          </p:cNvPr>
          <p:cNvSpPr/>
          <p:nvPr/>
        </p:nvSpPr>
        <p:spPr>
          <a:xfrm>
            <a:off x="1403647" y="4945738"/>
            <a:ext cx="7173753" cy="684070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756D08A-7655-DA41-9740-8208E08E8ED0}"/>
              </a:ext>
            </a:extLst>
          </p:cNvPr>
          <p:cNvSpPr/>
          <p:nvPr/>
        </p:nvSpPr>
        <p:spPr>
          <a:xfrm>
            <a:off x="1556048" y="5098138"/>
            <a:ext cx="3952056" cy="387996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File data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722F53B-A9F9-9841-B9DD-5C2CB7023960}"/>
              </a:ext>
            </a:extLst>
          </p:cNvPr>
          <p:cNvSpPr/>
          <p:nvPr/>
        </p:nvSpPr>
        <p:spPr>
          <a:xfrm>
            <a:off x="5660504" y="5098138"/>
            <a:ext cx="2664296" cy="387996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Metadata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4B97D73-615A-7542-B6C2-36D96FB367AE}"/>
              </a:ext>
            </a:extLst>
          </p:cNvPr>
          <p:cNvSpPr/>
          <p:nvPr/>
        </p:nvSpPr>
        <p:spPr>
          <a:xfrm>
            <a:off x="4835571" y="1192768"/>
            <a:ext cx="1461721" cy="1020460"/>
          </a:xfrm>
          <a:prstGeom prst="roundRect">
            <a:avLst>
              <a:gd name="adj" fmla="val 5462"/>
            </a:avLst>
          </a:prstGeom>
          <a:solidFill>
            <a:srgbClr val="F5DA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Lease Manager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(sharing)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956093A6-9A59-E241-8881-4E25DE610F8A}"/>
              </a:ext>
            </a:extLst>
          </p:cNvPr>
          <p:cNvSpPr/>
          <p:nvPr/>
        </p:nvSpPr>
        <p:spPr>
          <a:xfrm>
            <a:off x="2860968" y="2743710"/>
            <a:ext cx="1972861" cy="47382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RPC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24CE28-26E7-474D-8BAB-3DEDB4847C60}"/>
              </a:ext>
            </a:extLst>
          </p:cNvPr>
          <p:cNvSpPr txBox="1"/>
          <p:nvPr/>
        </p:nvSpPr>
        <p:spPr>
          <a:xfrm>
            <a:off x="2970191" y="2282045"/>
            <a:ext cx="1123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Update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1D43BF53-4341-294C-999A-71C4E6F4907E}"/>
              </a:ext>
            </a:extLst>
          </p:cNvPr>
          <p:cNvSpPr/>
          <p:nvPr/>
        </p:nvSpPr>
        <p:spPr>
          <a:xfrm rot="5226551">
            <a:off x="1277148" y="4277861"/>
            <a:ext cx="1442384" cy="47382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BEE5E5-1BD5-AD41-954E-0F29432CB7F6}"/>
              </a:ext>
            </a:extLst>
          </p:cNvPr>
          <p:cNvSpPr txBox="1"/>
          <p:nvPr/>
        </p:nvSpPr>
        <p:spPr>
          <a:xfrm>
            <a:off x="766119" y="3919147"/>
            <a:ext cx="959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Read/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Write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C0257B1C-43CD-3947-8E4E-E42FB626CF87}"/>
              </a:ext>
            </a:extLst>
          </p:cNvPr>
          <p:cNvSpPr/>
          <p:nvPr/>
        </p:nvSpPr>
        <p:spPr>
          <a:xfrm rot="1507716">
            <a:off x="2562217" y="4018907"/>
            <a:ext cx="4129320" cy="47382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2299808-E843-F14F-B3D2-4FCBFAAC32E5}"/>
              </a:ext>
            </a:extLst>
          </p:cNvPr>
          <p:cNvSpPr/>
          <p:nvPr/>
        </p:nvSpPr>
        <p:spPr>
          <a:xfrm>
            <a:off x="539552" y="2857501"/>
            <a:ext cx="2304256" cy="936104"/>
          </a:xfrm>
          <a:prstGeom prst="roundRect">
            <a:avLst>
              <a:gd name="adj" fmla="val 5462"/>
            </a:avLst>
          </a:prstGeom>
          <a:solidFill>
            <a:srgbClr val="E5E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LibFS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(layout, logic)</a:t>
            </a:r>
          </a:p>
        </p:txBody>
      </p:sp>
      <p:sp>
        <p:nvSpPr>
          <p:cNvPr id="8" name="Up-Down Arrow 7">
            <a:extLst>
              <a:ext uri="{FF2B5EF4-FFF2-40B4-BE49-F238E27FC236}">
                <a16:creationId xmlns:a16="http://schemas.microsoft.com/office/drawing/2014/main" id="{EB235527-0B12-0E44-B7AB-2263C289C160}"/>
              </a:ext>
            </a:extLst>
          </p:cNvPr>
          <p:cNvSpPr/>
          <p:nvPr/>
        </p:nvSpPr>
        <p:spPr>
          <a:xfrm>
            <a:off x="1115616" y="2569468"/>
            <a:ext cx="1072520" cy="576064"/>
          </a:xfrm>
          <a:prstGeom prst="upDownArrow">
            <a:avLst>
              <a:gd name="adj1" fmla="val 50000"/>
              <a:gd name="adj2" fmla="val 2945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BFBA5D-AD45-A742-8758-8E890CDF3E2A}"/>
              </a:ext>
            </a:extLst>
          </p:cNvPr>
          <p:cNvSpPr txBox="1"/>
          <p:nvPr/>
        </p:nvSpPr>
        <p:spPr>
          <a:xfrm>
            <a:off x="3363202" y="4123467"/>
            <a:ext cx="82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Read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3726ACCB-A608-F64A-8954-B318963BF9D3}"/>
              </a:ext>
            </a:extLst>
          </p:cNvPr>
          <p:cNvSpPr/>
          <p:nvPr/>
        </p:nvSpPr>
        <p:spPr>
          <a:xfrm rot="2718214">
            <a:off x="5537215" y="3952661"/>
            <a:ext cx="2727284" cy="473827"/>
          </a:xfrm>
          <a:prstGeom prst="rightArrow">
            <a:avLst>
              <a:gd name="adj1" fmla="val 52151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5243BB9-86B9-F442-AB3F-B91FF680927C}"/>
              </a:ext>
            </a:extLst>
          </p:cNvPr>
          <p:cNvSpPr/>
          <p:nvPr/>
        </p:nvSpPr>
        <p:spPr>
          <a:xfrm>
            <a:off x="4837313" y="2214246"/>
            <a:ext cx="1461721" cy="1136892"/>
          </a:xfrm>
          <a:prstGeom prst="roundRect">
            <a:avLst>
              <a:gd name="adj" fmla="val 5462"/>
            </a:avLst>
          </a:prstGeom>
          <a:solidFill>
            <a:srgbClr val="F5DA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Metadata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Server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(integrity)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EC30DC7-D149-224A-8507-039ED0C2E052}"/>
              </a:ext>
            </a:extLst>
          </p:cNvPr>
          <p:cNvSpPr txBox="1"/>
          <p:nvPr/>
        </p:nvSpPr>
        <p:spPr>
          <a:xfrm>
            <a:off x="7508867" y="3890697"/>
            <a:ext cx="959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Read/</a:t>
            </a:r>
          </a:p>
          <a:p>
            <a:r>
              <a:rPr lang="en-US" sz="2400" b="1" dirty="0"/>
              <a:t>Write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F10F83-095C-5041-9A2C-7F39126604AA}"/>
              </a:ext>
            </a:extLst>
          </p:cNvPr>
          <p:cNvSpPr txBox="1"/>
          <p:nvPr/>
        </p:nvSpPr>
        <p:spPr>
          <a:xfrm>
            <a:off x="-63625" y="248316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</a:t>
            </a:r>
          </a:p>
        </p:txBody>
      </p:sp>
    </p:spTree>
    <p:extLst>
      <p:ext uri="{BB962C8B-B14F-4D97-AF65-F5344CB8AC3E}">
        <p14:creationId xmlns:p14="http://schemas.microsoft.com/office/powerpoint/2010/main" val="19357613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975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39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5.8|1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6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8543</TotalTime>
  <Words>1795</Words>
  <Application>Microsoft Macintosh PowerPoint</Application>
  <PresentationFormat>On-screen Show (16:10)</PresentationFormat>
  <Paragraphs>529</Paragraphs>
  <Slides>67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等线</vt:lpstr>
      <vt:lpstr>等线</vt:lpstr>
      <vt:lpstr>Microsoft YaHei</vt:lpstr>
      <vt:lpstr>Microsoft YaHei Light</vt:lpstr>
      <vt:lpstr>Arial</vt:lpstr>
      <vt:lpstr>Calibri</vt:lpstr>
      <vt:lpstr>Consolas</vt:lpstr>
      <vt:lpstr>Office 主题​​</vt:lpstr>
      <vt:lpstr>Non-volatile Memory</vt:lpstr>
      <vt:lpstr>NVM: What &amp; Why</vt:lpstr>
      <vt:lpstr>NVM Technologies</vt:lpstr>
      <vt:lpstr>NVDIMM</vt:lpstr>
      <vt:lpstr>Phase-Change Memory (PCM) </vt:lpstr>
      <vt:lpstr>Resistive RAM (RRAM) </vt:lpstr>
      <vt:lpstr>Spin-Transfer Torque RAM (STT-RAM) </vt:lpstr>
      <vt:lpstr>3D-XPoint</vt:lpstr>
      <vt:lpstr>Intel Optane DC Persistent Memory</vt:lpstr>
      <vt:lpstr>Summary</vt:lpstr>
      <vt:lpstr>Where to use</vt:lpstr>
      <vt:lpstr>Ecosystem Overview</vt:lpstr>
      <vt:lpstr>DiskFS on NVM</vt:lpstr>
      <vt:lpstr>NVMFS</vt:lpstr>
      <vt:lpstr>NVM Library over FS</vt:lpstr>
      <vt:lpstr>NVM Library / libFS with Kernel Module</vt:lpstr>
      <vt:lpstr>Ecosystem Overview</vt:lpstr>
      <vt:lpstr>Why?</vt:lpstr>
      <vt:lpstr>DiskFS</vt:lpstr>
      <vt:lpstr>NVMFS</vt:lpstr>
      <vt:lpstr>Challenges</vt:lpstr>
      <vt:lpstr>Cache and Write-back</vt:lpstr>
      <vt:lpstr>Volatile Memory Ordering</vt:lpstr>
      <vt:lpstr>Non-volatile Memory Ordering</vt:lpstr>
      <vt:lpstr>Non-volatile Memory Ordering</vt:lpstr>
      <vt:lpstr>Simple Solutions</vt:lpstr>
      <vt:lpstr>Ordering with Existing Hardware</vt:lpstr>
      <vt:lpstr>Fixing CLFLUSH: Intel x86 Extensions </vt:lpstr>
      <vt:lpstr>Example: Copy-on-Write</vt:lpstr>
      <vt:lpstr>Example: Copy-on-Write</vt:lpstr>
      <vt:lpstr>Example: Copy-on-Write</vt:lpstr>
      <vt:lpstr>Case study: BPFS</vt:lpstr>
      <vt:lpstr>BPFS: A BPRAM File System</vt:lpstr>
      <vt:lpstr>BPFS: A BPRAM File System</vt:lpstr>
      <vt:lpstr>Enforcing FS Consistency Guarantees</vt:lpstr>
      <vt:lpstr>Review 1: Journaling</vt:lpstr>
      <vt:lpstr>Review 2: Shadow Paging</vt:lpstr>
      <vt:lpstr>Short-Circuit Shadow Paging</vt:lpstr>
      <vt:lpstr>Short-Circuit Shadow Paging</vt:lpstr>
      <vt:lpstr>Opt. 1: In-Place Writes</vt:lpstr>
      <vt:lpstr>Opt. 2: Exploit Data-Metadata Invariants</vt:lpstr>
      <vt:lpstr>BPFS Example</vt:lpstr>
      <vt:lpstr>Case study: PMFS</vt:lpstr>
      <vt:lpstr>PMFS Layout</vt:lpstr>
      <vt:lpstr>Consistency</vt:lpstr>
      <vt:lpstr>Extended Atomic In-place Writes</vt:lpstr>
      <vt:lpstr>Write Protection Stray Writes</vt:lpstr>
      <vt:lpstr>Case study: NOVA</vt:lpstr>
      <vt:lpstr>A Log-structured File System</vt:lpstr>
      <vt:lpstr>NOVA design goals</vt:lpstr>
      <vt:lpstr>Atomicity</vt:lpstr>
      <vt:lpstr>Atomicity</vt:lpstr>
      <vt:lpstr>Performance</vt:lpstr>
      <vt:lpstr>Performance</vt:lpstr>
      <vt:lpstr>NOVA layout</vt:lpstr>
      <vt:lpstr>Fast garbage collection</vt:lpstr>
      <vt:lpstr>Thorough garbage collection</vt:lpstr>
      <vt:lpstr>Case study: Aerie</vt:lpstr>
      <vt:lpstr>POSIX File: Expensive abstraction</vt:lpstr>
      <vt:lpstr>POSIX File: Expensive abstraction</vt:lpstr>
      <vt:lpstr>POSIX File: Expensive abstraction</vt:lpstr>
      <vt:lpstr>Customizing the file system today</vt:lpstr>
      <vt:lpstr>Kernel safely multiplexes NVM</vt:lpstr>
      <vt:lpstr>Library implements functionality</vt:lpstr>
      <vt:lpstr>Integrity via Trusted File Service</vt:lpstr>
      <vt:lpstr>Integrity via Trusted File Service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Mingkai Dong</cp:lastModifiedBy>
  <cp:revision>361</cp:revision>
  <cp:lastPrinted>2016-06-13T07:55:34Z</cp:lastPrinted>
  <dcterms:created xsi:type="dcterms:W3CDTF">2017-05-20T06:53:59Z</dcterms:created>
  <dcterms:modified xsi:type="dcterms:W3CDTF">2020-10-13T11:35:37Z</dcterms:modified>
</cp:coreProperties>
</file>